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28" r:id="rId4"/>
  </p:sldMasterIdLst>
  <p:notesMasterIdLst>
    <p:notesMasterId r:id="rId16"/>
  </p:notesMasterIdLst>
  <p:handoutMasterIdLst>
    <p:handoutMasterId r:id="rId17"/>
  </p:handoutMasterIdLst>
  <p:sldIdLst>
    <p:sldId id="256" r:id="rId5"/>
    <p:sldId id="267" r:id="rId6"/>
    <p:sldId id="259" r:id="rId7"/>
    <p:sldId id="258" r:id="rId8"/>
    <p:sldId id="257" r:id="rId9"/>
    <p:sldId id="262" r:id="rId10"/>
    <p:sldId id="263" r:id="rId11"/>
    <p:sldId id="264" r:id="rId12"/>
    <p:sldId id="265" r:id="rId13"/>
    <p:sldId id="266" r:id="rId14"/>
    <p:sldId id="260" r:id="rId15"/>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7174"/>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416" autoAdjust="0"/>
  </p:normalViewPr>
  <p:slideViewPr>
    <p:cSldViewPr snapToGrid="0">
      <p:cViewPr>
        <p:scale>
          <a:sx n="100" d="100"/>
          <a:sy n="100" d="100"/>
        </p:scale>
        <p:origin x="936" y="43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DC199A-22E5-4CDA-987F-BC4BFDACB7D3}" type="datetime1">
              <a:rPr lang="ru-RU" smtClean="0"/>
              <a:t>27.12.2020</a:t>
            </a:fld>
            <a:endParaRPr lang="ru-RU" dirty="0"/>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68B367-66E6-4B1C-B5FC-21800FA4DFD4}" type="slidenum">
              <a:rPr lang="ru-RU" smtClean="0"/>
              <a:t>‹#›</a:t>
            </a:fld>
            <a:endParaRPr lang="ru-RU" dirty="0"/>
          </a:p>
        </p:txBody>
      </p:sp>
    </p:spTree>
    <p:extLst>
      <p:ext uri="{BB962C8B-B14F-4D97-AF65-F5344CB8AC3E}">
        <p14:creationId xmlns:p14="http://schemas.microsoft.com/office/powerpoint/2010/main" val="1674388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noProof="0"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39CC9-9451-4D80-B15B-454EA1C4C28F}" type="datetime1">
              <a:rPr lang="ru-RU" smtClean="0"/>
              <a:pPr/>
              <a:t>27.12.2020</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noProof="0"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noProof="0" dirty="0"/>
              <a:t>Образец текста</a:t>
            </a:r>
          </a:p>
          <a:p>
            <a:pPr lvl="1"/>
            <a:r>
              <a:rPr lang="ru-RU" noProof="0" dirty="0"/>
              <a:t>Второй уровень</a:t>
            </a:r>
          </a:p>
          <a:p>
            <a:pPr lvl="2"/>
            <a:r>
              <a:rPr lang="ru-RU" noProof="0" dirty="0"/>
              <a:t>Третий уровень</a:t>
            </a:r>
          </a:p>
          <a:p>
            <a:pPr lvl="3"/>
            <a:r>
              <a:rPr lang="ru-RU" noProof="0" dirty="0"/>
              <a:t>Четвертый уровень</a:t>
            </a:r>
          </a:p>
          <a:p>
            <a:pPr lvl="4"/>
            <a:r>
              <a:rPr lang="ru-RU" noProof="0"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noProof="0"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FCFFD-921F-4D5F-B365-B1C4C66E78DA}" type="slidenum">
              <a:rPr lang="ru-RU" noProof="0" smtClean="0"/>
              <a:t>‹#›</a:t>
            </a:fld>
            <a:endParaRPr lang="ru-RU" noProof="0" dirty="0"/>
          </a:p>
        </p:txBody>
      </p:sp>
    </p:spTree>
    <p:extLst>
      <p:ext uri="{BB962C8B-B14F-4D97-AF65-F5344CB8AC3E}">
        <p14:creationId xmlns:p14="http://schemas.microsoft.com/office/powerpoint/2010/main" val="3431858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1</a:t>
            </a:fld>
            <a:endParaRPr lang="ru-RU" dirty="0"/>
          </a:p>
        </p:txBody>
      </p:sp>
    </p:spTree>
    <p:extLst>
      <p:ext uri="{BB962C8B-B14F-4D97-AF65-F5344CB8AC3E}">
        <p14:creationId xmlns:p14="http://schemas.microsoft.com/office/powerpoint/2010/main" val="3780344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10</a:t>
            </a:fld>
            <a:endParaRPr lang="ru-RU" dirty="0"/>
          </a:p>
        </p:txBody>
      </p:sp>
    </p:spTree>
    <p:extLst>
      <p:ext uri="{BB962C8B-B14F-4D97-AF65-F5344CB8AC3E}">
        <p14:creationId xmlns:p14="http://schemas.microsoft.com/office/powerpoint/2010/main" val="2326620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11</a:t>
            </a:fld>
            <a:endParaRPr lang="ru-RU" dirty="0"/>
          </a:p>
        </p:txBody>
      </p:sp>
    </p:spTree>
    <p:extLst>
      <p:ext uri="{BB962C8B-B14F-4D97-AF65-F5344CB8AC3E}">
        <p14:creationId xmlns:p14="http://schemas.microsoft.com/office/powerpoint/2010/main" val="1314101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2</a:t>
            </a:fld>
            <a:endParaRPr lang="ru-RU" dirty="0"/>
          </a:p>
        </p:txBody>
      </p:sp>
    </p:spTree>
    <p:extLst>
      <p:ext uri="{BB962C8B-B14F-4D97-AF65-F5344CB8AC3E}">
        <p14:creationId xmlns:p14="http://schemas.microsoft.com/office/powerpoint/2010/main" val="103647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3</a:t>
            </a:fld>
            <a:endParaRPr lang="ru-RU" dirty="0"/>
          </a:p>
        </p:txBody>
      </p:sp>
    </p:spTree>
    <p:extLst>
      <p:ext uri="{BB962C8B-B14F-4D97-AF65-F5344CB8AC3E}">
        <p14:creationId xmlns:p14="http://schemas.microsoft.com/office/powerpoint/2010/main" val="413852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4</a:t>
            </a:fld>
            <a:endParaRPr lang="ru-RU" dirty="0"/>
          </a:p>
        </p:txBody>
      </p:sp>
    </p:spTree>
    <p:extLst>
      <p:ext uri="{BB962C8B-B14F-4D97-AF65-F5344CB8AC3E}">
        <p14:creationId xmlns:p14="http://schemas.microsoft.com/office/powerpoint/2010/main" val="354033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5</a:t>
            </a:fld>
            <a:endParaRPr lang="ru-RU" dirty="0"/>
          </a:p>
        </p:txBody>
      </p:sp>
    </p:spTree>
    <p:extLst>
      <p:ext uri="{BB962C8B-B14F-4D97-AF65-F5344CB8AC3E}">
        <p14:creationId xmlns:p14="http://schemas.microsoft.com/office/powerpoint/2010/main" val="3520236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6</a:t>
            </a:fld>
            <a:endParaRPr lang="ru-RU" dirty="0"/>
          </a:p>
        </p:txBody>
      </p:sp>
    </p:spTree>
    <p:extLst>
      <p:ext uri="{BB962C8B-B14F-4D97-AF65-F5344CB8AC3E}">
        <p14:creationId xmlns:p14="http://schemas.microsoft.com/office/powerpoint/2010/main" val="271522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7</a:t>
            </a:fld>
            <a:endParaRPr lang="ru-RU" dirty="0"/>
          </a:p>
        </p:txBody>
      </p:sp>
    </p:spTree>
    <p:extLst>
      <p:ext uri="{BB962C8B-B14F-4D97-AF65-F5344CB8AC3E}">
        <p14:creationId xmlns:p14="http://schemas.microsoft.com/office/powerpoint/2010/main" val="8227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8</a:t>
            </a:fld>
            <a:endParaRPr lang="ru-RU" dirty="0"/>
          </a:p>
        </p:txBody>
      </p:sp>
    </p:spTree>
    <p:extLst>
      <p:ext uri="{BB962C8B-B14F-4D97-AF65-F5344CB8AC3E}">
        <p14:creationId xmlns:p14="http://schemas.microsoft.com/office/powerpoint/2010/main" val="215379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D0FCFFD-921F-4D5F-B365-B1C4C66E78DA}" type="slidenum">
              <a:rPr lang="ru-RU" smtClean="0"/>
              <a:t>9</a:t>
            </a:fld>
            <a:endParaRPr lang="ru-RU" dirty="0"/>
          </a:p>
        </p:txBody>
      </p:sp>
    </p:spTree>
    <p:extLst>
      <p:ext uri="{BB962C8B-B14F-4D97-AF65-F5344CB8AC3E}">
        <p14:creationId xmlns:p14="http://schemas.microsoft.com/office/powerpoint/2010/main" val="266924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solidFill>
          <a:schemeClr val="accent2"/>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ru-RU" noProof="0"/>
              <a:t>Образец заголовка</a:t>
            </a:r>
            <a:endParaRPr lang="ru-RU" noProof="0" dirty="0"/>
          </a:p>
        </p:txBody>
      </p:sp>
      <p:sp>
        <p:nvSpPr>
          <p:cNvPr id="3" name="Подзаголовок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Образец подзаголовка</a:t>
            </a:r>
            <a:endParaRPr lang="ru-RU" noProof="0" dirty="0"/>
          </a:p>
        </p:txBody>
      </p:sp>
      <p:sp>
        <p:nvSpPr>
          <p:cNvPr id="7" name="Дата 6"/>
          <p:cNvSpPr>
            <a:spLocks noGrp="1"/>
          </p:cNvSpPr>
          <p:nvPr>
            <p:ph type="dt" sz="half" idx="10"/>
          </p:nvPr>
        </p:nvSpPr>
        <p:spPr/>
        <p:txBody>
          <a:bodyPr rtlCol="0"/>
          <a:lstStyle/>
          <a:p>
            <a:pPr rtl="0"/>
            <a:fld id="{23EA4122-98FB-4B92-9EEB-3F3144637AE9}" type="datetime1">
              <a:rPr lang="ru-RU" noProof="0" smtClean="0"/>
              <a:t>27.12.2020</a:t>
            </a:fld>
            <a:endParaRPr lang="ru-RU" noProof="0" dirty="0"/>
          </a:p>
        </p:txBody>
      </p:sp>
      <p:sp>
        <p:nvSpPr>
          <p:cNvPr id="8" name="Нижний колонтитул 7"/>
          <p:cNvSpPr>
            <a:spLocks noGrp="1"/>
          </p:cNvSpPr>
          <p:nvPr>
            <p:ph type="ftr" sz="quarter" idx="11"/>
          </p:nvPr>
        </p:nvSpPr>
        <p:spPr/>
        <p:txBody>
          <a:bodyPr rtlCol="0"/>
          <a:lstStyle/>
          <a:p>
            <a:pPr rtl="0"/>
            <a:r>
              <a:rPr lang="ru-RU" noProof="0" dirty="0"/>
              <a:t>
              </a:t>
            </a:r>
          </a:p>
        </p:txBody>
      </p:sp>
      <p:sp>
        <p:nvSpPr>
          <p:cNvPr id="9" name="Номер слайда 8"/>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3" name="Вертикальный текст 2"/>
          <p:cNvSpPr>
            <a:spLocks noGrp="1"/>
          </p:cNvSpPr>
          <p:nvPr>
            <p:ph type="body" orient="vert" idx="1"/>
          </p:nvPr>
        </p:nvSpPr>
        <p:spPr/>
        <p:txBody>
          <a:bodyPr vert="eaVert"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Дата 3"/>
          <p:cNvSpPr>
            <a:spLocks noGrp="1"/>
          </p:cNvSpPr>
          <p:nvPr>
            <p:ph type="dt" sz="half" idx="10"/>
          </p:nvPr>
        </p:nvSpPr>
        <p:spPr/>
        <p:txBody>
          <a:bodyPr rtlCol="0"/>
          <a:lstStyle/>
          <a:p>
            <a:pPr rtl="0"/>
            <a:fld id="{AD949AE5-5FC9-4064-B73D-624153648DDF}" type="datetime1">
              <a:rPr lang="ru-RU" noProof="0" smtClean="0"/>
              <a:t>27.12.2020</a:t>
            </a:fld>
            <a:endParaRPr lang="ru-RU" noProof="0" dirty="0"/>
          </a:p>
        </p:txBody>
      </p:sp>
      <p:sp>
        <p:nvSpPr>
          <p:cNvPr id="5" name="Нижний колонтитул 4"/>
          <p:cNvSpPr>
            <a:spLocks noGrp="1"/>
          </p:cNvSpPr>
          <p:nvPr>
            <p:ph type="ftr" sz="quarter" idx="11"/>
          </p:nvPr>
        </p:nvSpPr>
        <p:spPr/>
        <p:txBody>
          <a:bodyPr rtlCol="0"/>
          <a:lstStyle/>
          <a:p>
            <a:pPr rtl="0"/>
            <a:r>
              <a:rPr lang="ru-RU" noProof="0" dirty="0"/>
              <a:t>
              </a:t>
            </a:r>
          </a:p>
        </p:txBody>
      </p:sp>
      <p:sp>
        <p:nvSpPr>
          <p:cNvPr id="6" name="Номер слайда 5"/>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653112" y="937260"/>
            <a:ext cx="1298608" cy="4983480"/>
          </a:xfrm>
        </p:spPr>
        <p:txBody>
          <a:bodyPr vert="eaVert" rtlCol="0"/>
          <a:lstStyle/>
          <a:p>
            <a:pPr rtl="0"/>
            <a:r>
              <a:rPr lang="ru-RU" noProof="0"/>
              <a:t>Образец заголовка</a:t>
            </a:r>
            <a:endParaRPr lang="ru-RU" noProof="0" dirty="0"/>
          </a:p>
        </p:txBody>
      </p:sp>
      <p:sp>
        <p:nvSpPr>
          <p:cNvPr id="3" name="Вертикальный текст 2"/>
          <p:cNvSpPr>
            <a:spLocks noGrp="1"/>
          </p:cNvSpPr>
          <p:nvPr>
            <p:ph type="body" orient="vert" idx="1"/>
          </p:nvPr>
        </p:nvSpPr>
        <p:spPr>
          <a:xfrm>
            <a:off x="2231136" y="937260"/>
            <a:ext cx="6198489" cy="4983480"/>
          </a:xfrm>
        </p:spPr>
        <p:txBody>
          <a:bodyPr vert="eaVert"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Дата 3"/>
          <p:cNvSpPr>
            <a:spLocks noGrp="1"/>
          </p:cNvSpPr>
          <p:nvPr>
            <p:ph type="dt" sz="half" idx="10"/>
          </p:nvPr>
        </p:nvSpPr>
        <p:spPr/>
        <p:txBody>
          <a:bodyPr rtlCol="0"/>
          <a:lstStyle/>
          <a:p>
            <a:pPr rtl="0"/>
            <a:fld id="{B0FA50A5-00A1-459C-9BE7-96F64207CBF7}" type="datetime1">
              <a:rPr lang="ru-RU" noProof="0" smtClean="0"/>
              <a:t>27.12.2020</a:t>
            </a:fld>
            <a:endParaRPr lang="ru-RU" noProof="0" dirty="0"/>
          </a:p>
        </p:txBody>
      </p:sp>
      <p:sp>
        <p:nvSpPr>
          <p:cNvPr id="5" name="Нижний колонтитул 4"/>
          <p:cNvSpPr>
            <a:spLocks noGrp="1"/>
          </p:cNvSpPr>
          <p:nvPr>
            <p:ph type="ftr" sz="quarter" idx="11"/>
          </p:nvPr>
        </p:nvSpPr>
        <p:spPr/>
        <p:txBody>
          <a:bodyPr rtlCol="0"/>
          <a:lstStyle/>
          <a:p>
            <a:pPr rtl="0"/>
            <a:r>
              <a:rPr lang="ru-RU" noProof="0" dirty="0"/>
              <a:t>
              </a:t>
            </a:r>
          </a:p>
        </p:txBody>
      </p:sp>
      <p:sp>
        <p:nvSpPr>
          <p:cNvPr id="6" name="Номер слайда 5"/>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3" name="Объект 2"/>
          <p:cNvSpPr>
            <a:spLocks noGrp="1"/>
          </p:cNvSpPr>
          <p:nvPr>
            <p:ph idx="1"/>
          </p:nvPr>
        </p:nvSpPr>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7" name="Дата 6"/>
          <p:cNvSpPr>
            <a:spLocks noGrp="1"/>
          </p:cNvSpPr>
          <p:nvPr>
            <p:ph type="dt" sz="half" idx="10"/>
          </p:nvPr>
        </p:nvSpPr>
        <p:spPr/>
        <p:txBody>
          <a:bodyPr rtlCol="0"/>
          <a:lstStyle/>
          <a:p>
            <a:pPr rtl="0"/>
            <a:fld id="{D4D3C4E8-BAFF-4A6C-A38E-47D80B808FC8}" type="datetime1">
              <a:rPr lang="ru-RU" noProof="0" smtClean="0"/>
              <a:t>27.12.2020</a:t>
            </a:fld>
            <a:endParaRPr lang="ru-RU" noProof="0" dirty="0"/>
          </a:p>
        </p:txBody>
      </p:sp>
      <p:sp>
        <p:nvSpPr>
          <p:cNvPr id="8" name="Нижний колонтитул 7"/>
          <p:cNvSpPr>
            <a:spLocks noGrp="1"/>
          </p:cNvSpPr>
          <p:nvPr>
            <p:ph type="ftr" sz="quarter" idx="11"/>
          </p:nvPr>
        </p:nvSpPr>
        <p:spPr/>
        <p:txBody>
          <a:bodyPr rtlCol="0"/>
          <a:lstStyle/>
          <a:p>
            <a:pPr rtl="0"/>
            <a:r>
              <a:rPr lang="ru-RU" noProof="0" dirty="0"/>
              <a:t>
              </a:t>
            </a:r>
          </a:p>
        </p:txBody>
      </p:sp>
      <p:sp>
        <p:nvSpPr>
          <p:cNvPr id="9" name="Номер слайда 8"/>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solidFill>
          <a:schemeClr val="accent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ru-RU" noProof="0"/>
              <a:t>Образец заголовка</a:t>
            </a:r>
            <a:endParaRPr lang="ru-RU" noProof="0" dirty="0"/>
          </a:p>
        </p:txBody>
      </p:sp>
      <p:sp>
        <p:nvSpPr>
          <p:cNvPr id="3" name="Текст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Образец текста</a:t>
            </a:r>
          </a:p>
        </p:txBody>
      </p:sp>
      <p:sp>
        <p:nvSpPr>
          <p:cNvPr id="7" name="Дата 6"/>
          <p:cNvSpPr>
            <a:spLocks noGrp="1"/>
          </p:cNvSpPr>
          <p:nvPr>
            <p:ph type="dt" sz="half" idx="10"/>
          </p:nvPr>
        </p:nvSpPr>
        <p:spPr/>
        <p:txBody>
          <a:bodyPr rtlCol="0"/>
          <a:lstStyle/>
          <a:p>
            <a:pPr rtl="0"/>
            <a:fld id="{D87B8447-5030-47A7-85C9-0914FFDF75FF}" type="datetime1">
              <a:rPr lang="ru-RU" noProof="0" smtClean="0"/>
              <a:t>27.12.2020</a:t>
            </a:fld>
            <a:endParaRPr lang="ru-RU" noProof="0" dirty="0"/>
          </a:p>
        </p:txBody>
      </p:sp>
      <p:sp>
        <p:nvSpPr>
          <p:cNvPr id="8" name="Нижний колонтитул 7"/>
          <p:cNvSpPr>
            <a:spLocks noGrp="1"/>
          </p:cNvSpPr>
          <p:nvPr>
            <p:ph type="ftr" sz="quarter" idx="11"/>
          </p:nvPr>
        </p:nvSpPr>
        <p:spPr/>
        <p:txBody>
          <a:bodyPr rtlCol="0"/>
          <a:lstStyle/>
          <a:p>
            <a:pPr rtl="0"/>
            <a:r>
              <a:rPr lang="ru-RU" noProof="0" dirty="0"/>
              <a:t>
              </a:t>
            </a:r>
          </a:p>
        </p:txBody>
      </p:sp>
      <p:sp>
        <p:nvSpPr>
          <p:cNvPr id="9" name="Номер слайда 8"/>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3" name="Объект 2"/>
          <p:cNvSpPr>
            <a:spLocks noGrp="1"/>
          </p:cNvSpPr>
          <p:nvPr>
            <p:ph sz="half" idx="1"/>
          </p:nvPr>
        </p:nvSpPr>
        <p:spPr>
          <a:xfrm>
            <a:off x="1581912" y="2638044"/>
            <a:ext cx="4271771" cy="3101982"/>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Объект 3"/>
          <p:cNvSpPr>
            <a:spLocks noGrp="1"/>
          </p:cNvSpPr>
          <p:nvPr>
            <p:ph sz="half" idx="2"/>
          </p:nvPr>
        </p:nvSpPr>
        <p:spPr>
          <a:xfrm>
            <a:off x="6338315" y="2638044"/>
            <a:ext cx="4270247" cy="3101982"/>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8" name="Дата 7"/>
          <p:cNvSpPr>
            <a:spLocks noGrp="1"/>
          </p:cNvSpPr>
          <p:nvPr>
            <p:ph type="dt" sz="half" idx="10"/>
          </p:nvPr>
        </p:nvSpPr>
        <p:spPr/>
        <p:txBody>
          <a:bodyPr rtlCol="0"/>
          <a:lstStyle/>
          <a:p>
            <a:pPr rtl="0"/>
            <a:fld id="{687BC2C6-56BE-4381-8184-4EA61EE41EC8}" type="datetime1">
              <a:rPr lang="ru-RU" noProof="0" smtClean="0"/>
              <a:t>27.12.2020</a:t>
            </a:fld>
            <a:endParaRPr lang="ru-RU" noProof="0" dirty="0"/>
          </a:p>
        </p:txBody>
      </p:sp>
      <p:sp>
        <p:nvSpPr>
          <p:cNvPr id="9" name="Нижний колонтитул 8"/>
          <p:cNvSpPr>
            <a:spLocks noGrp="1"/>
          </p:cNvSpPr>
          <p:nvPr>
            <p:ph type="ftr" sz="quarter" idx="11"/>
          </p:nvPr>
        </p:nvSpPr>
        <p:spPr/>
        <p:txBody>
          <a:bodyPr rtlCol="0"/>
          <a:lstStyle/>
          <a:p>
            <a:pPr rtl="0"/>
            <a:r>
              <a:rPr lang="ru-RU" noProof="0" dirty="0"/>
              <a:t>
              </a:t>
            </a:r>
          </a:p>
        </p:txBody>
      </p:sp>
      <p:sp>
        <p:nvSpPr>
          <p:cNvPr id="10" name="Номер слайда 9"/>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3" name="Текст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4" name="Объект 3"/>
          <p:cNvSpPr>
            <a:spLocks noGrp="1"/>
          </p:cNvSpPr>
          <p:nvPr>
            <p:ph sz="half" idx="2"/>
          </p:nvPr>
        </p:nvSpPr>
        <p:spPr>
          <a:xfrm>
            <a:off x="1583436" y="3143250"/>
            <a:ext cx="4270248" cy="2596776"/>
          </a:xfrm>
        </p:spPr>
        <p:txBody>
          <a:bodyPr rtlCol="0"/>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6" name="Объект 5"/>
          <p:cNvSpPr>
            <a:spLocks noGrp="1"/>
          </p:cNvSpPr>
          <p:nvPr>
            <p:ph sz="quarter" idx="4"/>
          </p:nvPr>
        </p:nvSpPr>
        <p:spPr>
          <a:xfrm>
            <a:off x="6338316" y="3143250"/>
            <a:ext cx="4253484" cy="2596776"/>
          </a:xfrm>
        </p:spPr>
        <p:txBody>
          <a:bodyPr rtlCol="0"/>
          <a:lstStyle>
            <a:lvl5pPr>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11" name="Текст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7" name="Дата 6"/>
          <p:cNvSpPr>
            <a:spLocks noGrp="1"/>
          </p:cNvSpPr>
          <p:nvPr>
            <p:ph type="dt" sz="half" idx="10"/>
          </p:nvPr>
        </p:nvSpPr>
        <p:spPr/>
        <p:txBody>
          <a:bodyPr rtlCol="0"/>
          <a:lstStyle/>
          <a:p>
            <a:pPr rtl="0"/>
            <a:fld id="{5A0A0C37-A2EE-46B8-BBA4-74BD917318EC}" type="datetime1">
              <a:rPr lang="ru-RU" noProof="0" smtClean="0"/>
              <a:t>27.12.2020</a:t>
            </a:fld>
            <a:endParaRPr lang="ru-RU" noProof="0" dirty="0"/>
          </a:p>
        </p:txBody>
      </p:sp>
      <p:sp>
        <p:nvSpPr>
          <p:cNvPr id="8" name="Нижний колонтитул 7"/>
          <p:cNvSpPr>
            <a:spLocks noGrp="1"/>
          </p:cNvSpPr>
          <p:nvPr>
            <p:ph type="ftr" sz="quarter" idx="11"/>
          </p:nvPr>
        </p:nvSpPr>
        <p:spPr/>
        <p:txBody>
          <a:bodyPr rtlCol="0"/>
          <a:lstStyle/>
          <a:p>
            <a:pPr rtl="0"/>
            <a:r>
              <a:rPr lang="ru-RU" noProof="0" dirty="0"/>
              <a:t>
              </a:t>
            </a:r>
          </a:p>
        </p:txBody>
      </p:sp>
      <p:sp>
        <p:nvSpPr>
          <p:cNvPr id="9" name="Номер слайда 8"/>
          <p:cNvSpPr>
            <a:spLocks noGrp="1"/>
          </p:cNvSpPr>
          <p:nvPr>
            <p:ph type="sldNum" sz="quarter" idx="12"/>
          </p:nvPr>
        </p:nvSpPr>
        <p:spPr/>
        <p:txBody>
          <a:bodyPr rtlCol="0"/>
          <a:lstStyle/>
          <a:p>
            <a:pPr rtl="0"/>
            <a:fld id="{6D22F896-40B5-4ADD-8801-0D06FADFA095}" type="slidenum">
              <a:rPr lang="ru-RU" noProof="0" smtClean="0"/>
              <a:pPr/>
              <a:t>‹#›</a:t>
            </a:fld>
            <a:endParaRPr lang="ru-RU" noProof="0" dirty="0"/>
          </a:p>
        </p:txBody>
      </p:sp>
      <p:sp>
        <p:nvSpPr>
          <p:cNvPr id="10" name="Заголовок 9"/>
          <p:cNvSpPr>
            <a:spLocks noGrp="1"/>
          </p:cNvSpPr>
          <p:nvPr>
            <p:ph type="title"/>
          </p:nvPr>
        </p:nvSpPr>
        <p:spPr/>
        <p:txBody>
          <a:bodyPr rtlCol="0"/>
          <a:lstStyle/>
          <a:p>
            <a:pPr rtl="0"/>
            <a:r>
              <a:rPr lang="ru-RU" noProof="0"/>
              <a:t>Образец заголовка</a:t>
            </a:r>
            <a:endParaRPr lang="ru-RU"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0"/>
              <a:t>Образец заголовка</a:t>
            </a:r>
            <a:endParaRPr lang="ru-RU" noProof="0" dirty="0"/>
          </a:p>
        </p:txBody>
      </p:sp>
      <p:sp>
        <p:nvSpPr>
          <p:cNvPr id="3" name="Дата 2"/>
          <p:cNvSpPr>
            <a:spLocks noGrp="1"/>
          </p:cNvSpPr>
          <p:nvPr>
            <p:ph type="dt" sz="half" idx="10"/>
          </p:nvPr>
        </p:nvSpPr>
        <p:spPr/>
        <p:txBody>
          <a:bodyPr rtlCol="0"/>
          <a:lstStyle/>
          <a:p>
            <a:pPr rtl="0"/>
            <a:fld id="{C27F625A-F3D8-4470-83B6-4967B0AE3690}" type="datetime1">
              <a:rPr lang="ru-RU" noProof="0" smtClean="0"/>
              <a:t>27.12.2020</a:t>
            </a:fld>
            <a:endParaRPr lang="ru-RU" noProof="0" dirty="0"/>
          </a:p>
        </p:txBody>
      </p:sp>
      <p:sp>
        <p:nvSpPr>
          <p:cNvPr id="4" name="Нижний колонтитул 3"/>
          <p:cNvSpPr>
            <a:spLocks noGrp="1"/>
          </p:cNvSpPr>
          <p:nvPr>
            <p:ph type="ftr" sz="quarter" idx="11"/>
          </p:nvPr>
        </p:nvSpPr>
        <p:spPr/>
        <p:txBody>
          <a:bodyPr rtlCol="0"/>
          <a:lstStyle/>
          <a:p>
            <a:pPr rtl="0"/>
            <a:r>
              <a:rPr lang="ru-RU" noProof="0" dirty="0"/>
              <a:t>
              </a:t>
            </a:r>
          </a:p>
        </p:txBody>
      </p:sp>
      <p:sp>
        <p:nvSpPr>
          <p:cNvPr id="5" name="Номер слайда 4"/>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00D6AD23-54BA-4FBF-8E9D-4A019C3A90A6}" type="datetime1">
              <a:rPr lang="ru-RU" noProof="0" smtClean="0"/>
              <a:t>27.12.2020</a:t>
            </a:fld>
            <a:endParaRPr lang="ru-RU" noProof="0" dirty="0"/>
          </a:p>
        </p:txBody>
      </p:sp>
      <p:sp>
        <p:nvSpPr>
          <p:cNvPr id="3" name="Нижний колонтитул 2"/>
          <p:cNvSpPr>
            <a:spLocks noGrp="1"/>
          </p:cNvSpPr>
          <p:nvPr>
            <p:ph type="ftr" sz="quarter" idx="11"/>
          </p:nvPr>
        </p:nvSpPr>
        <p:spPr/>
        <p:txBody>
          <a:bodyPr rtlCol="0"/>
          <a:lstStyle/>
          <a:p>
            <a:pPr rtl="0"/>
            <a:r>
              <a:rPr lang="ru-RU" noProof="0" dirty="0"/>
              <a:t>
              </a:t>
            </a:r>
          </a:p>
        </p:txBody>
      </p:sp>
      <p:sp>
        <p:nvSpPr>
          <p:cNvPr id="4" name="Номер слайда 3"/>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6" name="Прямоугольник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ru-RU" noProof="0"/>
              <a:t>Образец заголовка</a:t>
            </a:r>
            <a:endParaRPr lang="ru-RU" noProof="0" dirty="0"/>
          </a:p>
        </p:txBody>
      </p:sp>
      <p:sp>
        <p:nvSpPr>
          <p:cNvPr id="3" name="Объект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endParaRPr lang="ru-RU" noProof="0" dirty="0"/>
          </a:p>
        </p:txBody>
      </p:sp>
      <p:sp>
        <p:nvSpPr>
          <p:cNvPr id="4" name="Текст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9" name="Дата 8"/>
          <p:cNvSpPr>
            <a:spLocks noGrp="1"/>
          </p:cNvSpPr>
          <p:nvPr>
            <p:ph type="dt" sz="half" idx="10"/>
          </p:nvPr>
        </p:nvSpPr>
        <p:spPr/>
        <p:txBody>
          <a:bodyPr rtlCol="0"/>
          <a:lstStyle/>
          <a:p>
            <a:pPr rtl="0"/>
            <a:fld id="{03A4467F-50D8-4671-A5D0-2A27730D064B}" type="datetime1">
              <a:rPr lang="ru-RU" noProof="0" smtClean="0"/>
              <a:t>27.12.2020</a:t>
            </a:fld>
            <a:endParaRPr lang="ru-RU" noProof="0" dirty="0"/>
          </a:p>
        </p:txBody>
      </p:sp>
      <p:sp>
        <p:nvSpPr>
          <p:cNvPr id="10" name="Нижний колонтитул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ru-RU" noProof="0" dirty="0"/>
              <a:t>
              </a:t>
            </a:r>
          </a:p>
        </p:txBody>
      </p:sp>
      <p:sp>
        <p:nvSpPr>
          <p:cNvPr id="11" name="Номер слайда 10"/>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18" name="Прямоугольник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ru-RU" noProof="0"/>
              <a:t>Образец заголовка</a:t>
            </a:r>
            <a:endParaRPr lang="ru-RU" noProof="0" dirty="0"/>
          </a:p>
        </p:txBody>
      </p:sp>
      <p:sp>
        <p:nvSpPr>
          <p:cNvPr id="3" name="Рисунок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0"/>
              <a:t>Вставка рисунка</a:t>
            </a:r>
            <a:endParaRPr lang="ru-RU" noProof="0" dirty="0"/>
          </a:p>
        </p:txBody>
      </p:sp>
      <p:sp>
        <p:nvSpPr>
          <p:cNvPr id="4" name="Текст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8" name="Дата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9422E9FA-D56F-41AD-BA6A-E6F1AC7007BD}" type="datetime1">
              <a:rPr lang="ru-RU" noProof="0" smtClean="0"/>
              <a:t>27.12.2020</a:t>
            </a:fld>
            <a:endParaRPr lang="ru-RU" noProof="0" dirty="0"/>
          </a:p>
        </p:txBody>
      </p:sp>
      <p:sp>
        <p:nvSpPr>
          <p:cNvPr id="9" name="Нижний колонтитул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ru-RU" noProof="0" dirty="0"/>
              <a:t>
              </a:t>
            </a:r>
          </a:p>
        </p:txBody>
      </p:sp>
      <p:sp>
        <p:nvSpPr>
          <p:cNvPr id="10" name="Номер слайда 9"/>
          <p:cNvSpPr>
            <a:spLocks noGrp="1"/>
          </p:cNvSpPr>
          <p:nvPr>
            <p:ph type="sldNum" sz="quarter" idx="12"/>
          </p:nvPr>
        </p:nvSpPr>
        <p:spPr/>
        <p:txBody>
          <a:bodyPr rtlCol="0"/>
          <a:lstStyle/>
          <a:p>
            <a:pPr rtl="0"/>
            <a:fld id="{6D22F896-40B5-4ADD-8801-0D06FADFA095}" type="slidenum">
              <a:rPr lang="ru-RU" noProof="0" smtClean="0"/>
              <a:t>‹#›</a:t>
            </a:fld>
            <a:endParaRPr lang="ru-RU"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ru-RU" noProof="0" dirty="0"/>
              <a:t>Образец заголовка</a:t>
            </a:r>
          </a:p>
        </p:txBody>
      </p:sp>
      <p:sp>
        <p:nvSpPr>
          <p:cNvPr id="3" name="Текст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ru-RU" noProof="0" dirty="0"/>
              <a:t>Образец текста</a:t>
            </a:r>
          </a:p>
          <a:p>
            <a:pPr lvl="1" rtl="0"/>
            <a:r>
              <a:rPr lang="ru-RU" noProof="0" dirty="0"/>
              <a:t>Второй уровень</a:t>
            </a:r>
          </a:p>
          <a:p>
            <a:pPr lvl="2" rtl="0"/>
            <a:r>
              <a:rPr lang="ru-RU" noProof="0" dirty="0"/>
              <a:t>Третий уровень</a:t>
            </a:r>
          </a:p>
          <a:p>
            <a:pPr lvl="3" rtl="0"/>
            <a:r>
              <a:rPr lang="ru-RU" noProof="0" dirty="0"/>
              <a:t>Четвертый уровень</a:t>
            </a:r>
          </a:p>
          <a:p>
            <a:pPr lvl="4" rtl="0"/>
            <a:r>
              <a:rPr lang="ru-RU" noProof="0" dirty="0"/>
              <a:t>Пятый уровень</a:t>
            </a:r>
          </a:p>
        </p:txBody>
      </p:sp>
      <p:sp>
        <p:nvSpPr>
          <p:cNvPr id="4" name="Дата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40D1684-298D-40C9-8A64-84C3C948C0F3}" type="datetime1">
              <a:rPr lang="ru-RU" noProof="0" smtClean="0"/>
              <a:t>27.12.2020</a:t>
            </a:fld>
            <a:endParaRPr lang="ru-RU" noProof="0" dirty="0"/>
          </a:p>
        </p:txBody>
      </p:sp>
      <p:sp>
        <p:nvSpPr>
          <p:cNvPr id="5" name="Нижний колонтитул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ru-RU" noProof="0" dirty="0"/>
              <a:t>
              </a:t>
            </a:r>
          </a:p>
        </p:txBody>
      </p:sp>
      <p:sp>
        <p:nvSpPr>
          <p:cNvPr id="6" name="Номер слайда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ru-RU" noProof="0" smtClean="0"/>
              <a:pPr/>
              <a:t>‹#›</a:t>
            </a:fld>
            <a:endParaRPr lang="ru-RU"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F8209395-934E-48C1-A671-29424BF4620D}"/>
              </a:ext>
            </a:extLst>
          </p:cNvPr>
          <p:cNvSpPr/>
          <p:nvPr/>
        </p:nvSpPr>
        <p:spPr>
          <a:xfrm>
            <a:off x="6096000" y="0"/>
            <a:ext cx="6096000"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dirty="0">
              <a:ln>
                <a:noFill/>
              </a:ln>
              <a:solidFill>
                <a:srgbClr val="FFFFFF"/>
              </a:solidFill>
              <a:effectLst/>
              <a:uLnTx/>
              <a:uFillTx/>
              <a:latin typeface="Gill Sans MT" panose="020B0502020104020203"/>
              <a:ea typeface="+mn-ea"/>
              <a:cs typeface="+mn-cs"/>
            </a:endParaRPr>
          </a:p>
        </p:txBody>
      </p:sp>
      <p:sp>
        <p:nvSpPr>
          <p:cNvPr id="2" name="Заголовок 1">
            <a:extLst>
              <a:ext uri="{FF2B5EF4-FFF2-40B4-BE49-F238E27FC236}">
                <a16:creationId xmlns:a16="http://schemas.microsoft.com/office/drawing/2014/main" id="{050E78D6-F072-48E7-8270-20EFBDD26F36}"/>
              </a:ext>
            </a:extLst>
          </p:cNvPr>
          <p:cNvSpPr>
            <a:spLocks noGrp="1"/>
          </p:cNvSpPr>
          <p:nvPr>
            <p:ph type="ctrTitle"/>
          </p:nvPr>
        </p:nvSpPr>
        <p:spPr>
          <a:xfrm>
            <a:off x="3597973" y="2142385"/>
            <a:ext cx="4996053" cy="1387662"/>
          </a:xfrm>
          <a:noFill/>
          <a:ln>
            <a:solidFill>
              <a:schemeClr val="tx1"/>
            </a:solidFill>
          </a:ln>
          <a:effectLst>
            <a:glow rad="152400">
              <a:schemeClr val="tx1">
                <a:alpha val="13000"/>
              </a:schemeClr>
            </a:glow>
          </a:effectLst>
        </p:spPr>
        <p:txBody>
          <a:bodyPr rtlCol="0">
            <a:normAutofit fontScale="90000"/>
          </a:bodyPr>
          <a:lstStyle/>
          <a:p>
            <a:br>
              <a:rPr lang="ru-RU" sz="2200" dirty="0">
                <a:solidFill>
                  <a:schemeClr val="tx1"/>
                </a:solidFill>
              </a:rPr>
            </a:br>
            <a:r>
              <a:rPr lang="ru-RU" sz="2200" dirty="0">
                <a:solidFill>
                  <a:schemeClr val="tx1"/>
                </a:solidFill>
              </a:rPr>
              <a:t>Разработка программного обеспечения для компьютерной игры «Поле чудес»</a:t>
            </a:r>
            <a:br>
              <a:rPr lang="ru-RU" sz="3000" dirty="0">
                <a:solidFill>
                  <a:schemeClr val="tx1"/>
                </a:solidFill>
              </a:rPr>
            </a:br>
            <a:endParaRPr lang="ru-RU" sz="3000" dirty="0">
              <a:solidFill>
                <a:schemeClr val="tx1"/>
              </a:solidFill>
            </a:endParaRPr>
          </a:p>
        </p:txBody>
      </p:sp>
      <p:sp>
        <p:nvSpPr>
          <p:cNvPr id="3" name="Подзаголовок 2">
            <a:extLst>
              <a:ext uri="{FF2B5EF4-FFF2-40B4-BE49-F238E27FC236}">
                <a16:creationId xmlns:a16="http://schemas.microsoft.com/office/drawing/2014/main" id="{3FC7BD98-5486-489C-BAA0-A69CEFF691B3}"/>
              </a:ext>
            </a:extLst>
          </p:cNvPr>
          <p:cNvSpPr>
            <a:spLocks noGrp="1"/>
          </p:cNvSpPr>
          <p:nvPr>
            <p:ph type="subTitle" idx="1"/>
          </p:nvPr>
        </p:nvSpPr>
        <p:spPr>
          <a:xfrm>
            <a:off x="133594" y="4387055"/>
            <a:ext cx="4748403" cy="1387661"/>
          </a:xfrm>
        </p:spPr>
        <p:txBody>
          <a:bodyPr rtlCol="0">
            <a:normAutofit/>
          </a:bodyPr>
          <a:lstStyle/>
          <a:p>
            <a:pPr algn="l"/>
            <a:r>
              <a:rPr lang="ru-RU" sz="1800" dirty="0">
                <a:solidFill>
                  <a:schemeClr val="tx1"/>
                </a:solidFill>
              </a:rPr>
              <a:t>Работу выполнила:</a:t>
            </a:r>
          </a:p>
          <a:p>
            <a:pPr algn="l"/>
            <a:r>
              <a:rPr lang="ru-RU" sz="1800" dirty="0">
                <a:solidFill>
                  <a:schemeClr val="tx1"/>
                </a:solidFill>
              </a:rPr>
              <a:t>Студент группы Ит-29д Рыбкина Елизавета Александровна</a:t>
            </a:r>
          </a:p>
        </p:txBody>
      </p:sp>
      <p:sp>
        <p:nvSpPr>
          <p:cNvPr id="6" name="Подзаголовок 2">
            <a:extLst>
              <a:ext uri="{FF2B5EF4-FFF2-40B4-BE49-F238E27FC236}">
                <a16:creationId xmlns:a16="http://schemas.microsoft.com/office/drawing/2014/main" id="{8B85C12F-8BBF-468F-88A0-97F1227AA649}"/>
              </a:ext>
            </a:extLst>
          </p:cNvPr>
          <p:cNvSpPr txBox="1">
            <a:spLocks/>
          </p:cNvSpPr>
          <p:nvPr/>
        </p:nvSpPr>
        <p:spPr>
          <a:xfrm>
            <a:off x="2030184" y="87036"/>
            <a:ext cx="8131629" cy="1502721"/>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ru-RU" sz="1600" spc="50" dirty="0">
                <a:latin typeface="Times New Roman"/>
                <a:ea typeface="Calibri"/>
              </a:rPr>
              <a:t>МИНИСТЕРСТВО НАУКИ И ВЫСШЕГО ОБРАЗОВАНИЯ РОССИЙСКОЙ ФЕДЕРАЦИИ                  </a:t>
            </a:r>
            <a:r>
              <a:rPr lang="ru-RU" sz="1600" spc="125" dirty="0">
                <a:latin typeface="Times New Roman"/>
                <a:ea typeface="Calibri"/>
              </a:rPr>
              <a:t> </a:t>
            </a:r>
            <a:endParaRPr lang="ru-RU" sz="1600" dirty="0">
              <a:latin typeface="Times New Roman"/>
              <a:ea typeface="Times New Roman"/>
            </a:endParaRPr>
          </a:p>
          <a:p>
            <a:r>
              <a:rPr lang="ru-RU" sz="1600" cap="all" dirty="0">
                <a:latin typeface="Times New Roman"/>
                <a:ea typeface="Calibri"/>
              </a:rPr>
              <a:t>федеральное государственное АВТОНОМНОЕ образовательное учреждение высшего образования</a:t>
            </a:r>
            <a:endParaRPr lang="ru-RU" sz="1600" dirty="0">
              <a:latin typeface="Times New Roman"/>
              <a:ea typeface="Times New Roman"/>
            </a:endParaRPr>
          </a:p>
          <a:p>
            <a:r>
              <a:rPr lang="ru-RU" sz="1600" dirty="0">
                <a:latin typeface="Times New Roman"/>
                <a:ea typeface="Calibri"/>
              </a:rPr>
              <a:t>«Национальный исследовательский ядерный университет «МИФИ»</a:t>
            </a:r>
            <a:endParaRPr lang="ru-RU" sz="1600" dirty="0">
              <a:latin typeface="Times New Roman"/>
              <a:ea typeface="Times New Roman"/>
            </a:endParaRPr>
          </a:p>
        </p:txBody>
      </p:sp>
      <p:sp>
        <p:nvSpPr>
          <p:cNvPr id="11" name="Прямоугольник 10">
            <a:extLst>
              <a:ext uri="{FF2B5EF4-FFF2-40B4-BE49-F238E27FC236}">
                <a16:creationId xmlns:a16="http://schemas.microsoft.com/office/drawing/2014/main" id="{1D42855E-B811-412D-AD3F-81EDA72713C2}"/>
              </a:ext>
            </a:extLst>
          </p:cNvPr>
          <p:cNvSpPr/>
          <p:nvPr/>
        </p:nvSpPr>
        <p:spPr>
          <a:xfrm>
            <a:off x="5096687" y="6401632"/>
            <a:ext cx="1998624" cy="369332"/>
          </a:xfrm>
          <a:prstGeom prst="rect">
            <a:avLst/>
          </a:prstGeom>
        </p:spPr>
        <p:txBody>
          <a:bodyPr wrap="none">
            <a:spAutoFit/>
          </a:bodyPr>
          <a:lstStyle/>
          <a:p>
            <a:r>
              <a:rPr lang="ru-RU" dirty="0"/>
              <a:t>Новоуральск 2020</a:t>
            </a:r>
          </a:p>
        </p:txBody>
      </p:sp>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ru-RU" sz="2000" dirty="0">
                <a:solidFill>
                  <a:srgbClr val="FFFFFF"/>
                </a:solidFill>
              </a:rPr>
              <a:t>Заключение</a:t>
            </a:r>
          </a:p>
        </p:txBody>
      </p:sp>
      <p:sp>
        <p:nvSpPr>
          <p:cNvPr id="9" name="Прямоугольник 8">
            <a:extLst>
              <a:ext uri="{FF2B5EF4-FFF2-40B4-BE49-F238E27FC236}">
                <a16:creationId xmlns:a16="http://schemas.microsoft.com/office/drawing/2014/main" id="{BA0A0176-8F28-4A4B-A659-6A4962BA5E59}"/>
              </a:ext>
            </a:extLst>
          </p:cNvPr>
          <p:cNvSpPr/>
          <p:nvPr/>
        </p:nvSpPr>
        <p:spPr>
          <a:xfrm>
            <a:off x="149351" y="117693"/>
            <a:ext cx="7194423" cy="6370975"/>
          </a:xfrm>
          <a:prstGeom prst="rect">
            <a:avLst/>
          </a:prstGeom>
        </p:spPr>
        <p:txBody>
          <a:bodyPr wrap="square">
            <a:spAutoFit/>
          </a:bodyPr>
          <a:lstStyle/>
          <a:p>
            <a:r>
              <a:rPr lang="ru-RU" sz="2400" dirty="0">
                <a:latin typeface="+mj-lt"/>
                <a:ea typeface="Times New Roman" panose="02020603050405020304" pitchFamily="18" charset="0"/>
              </a:rPr>
              <a:t>В ходе разработки программы были достигнуты поставленные цели: создать красочное и удобное для пользователя программное обеспечение для компьютерной игры «Поле чудес», которое бы содержало режим работы администратора и режим игрока.</a:t>
            </a:r>
          </a:p>
          <a:p>
            <a:endParaRPr lang="ru-RU" sz="2400" dirty="0">
              <a:latin typeface="+mj-lt"/>
              <a:ea typeface="Times New Roman" panose="02020603050405020304" pitchFamily="18" charset="0"/>
            </a:endParaRPr>
          </a:p>
          <a:p>
            <a:r>
              <a:rPr lang="ru-RU" sz="2400" dirty="0"/>
              <a:t>Существуют пути для улучшения программы такие как привязка очков к анимированному барабану. Так же можно было бы добавить несколько игроков и запоминание счета для каждого из них. Если бы на барабане мог выпадать «сектор приз», добавления вкладки «подарки» сделало бы игру более интересной для пользователя. Для режима администратора можно было бы сделать чтобы одно слово могло бы относится сразу к нескольким категориям.</a:t>
            </a:r>
          </a:p>
        </p:txBody>
      </p:sp>
    </p:spTree>
    <p:extLst>
      <p:ext uri="{BB962C8B-B14F-4D97-AF65-F5344CB8AC3E}">
        <p14:creationId xmlns:p14="http://schemas.microsoft.com/office/powerpoint/2010/main" val="179519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F70220-677A-411B-B416-94321A555329}"/>
              </a:ext>
            </a:extLst>
          </p:cNvPr>
          <p:cNvSpPr>
            <a:spLocks noGrp="1"/>
          </p:cNvSpPr>
          <p:nvPr>
            <p:ph type="title"/>
          </p:nvPr>
        </p:nvSpPr>
        <p:spPr>
          <a:xfrm>
            <a:off x="5505451" y="2152650"/>
            <a:ext cx="5280448" cy="2020417"/>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ru-RU" sz="5400" dirty="0">
                <a:solidFill>
                  <a:schemeClr val="bg1"/>
                </a:solidFill>
              </a:rPr>
              <a:t>Спасибо за внимание!</a:t>
            </a:r>
          </a:p>
        </p:txBody>
      </p:sp>
      <p:pic>
        <p:nvPicPr>
          <p:cNvPr id="4" name="Рисунок 3" descr="Рука с ручкой, указывающей на финансовые показатели">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pic>
        <p:nvPicPr>
          <p:cNvPr id="8" name="Рисунок 7">
            <a:extLst>
              <a:ext uri="{FF2B5EF4-FFF2-40B4-BE49-F238E27FC236}">
                <a16:creationId xmlns:a16="http://schemas.microsoft.com/office/drawing/2014/main" id="{A5B259DE-B1C0-4857-910B-A2C8BA50551F}"/>
              </a:ext>
            </a:extLst>
          </p:cNvPr>
          <p:cNvPicPr>
            <a:picLocks noChangeAspect="1"/>
          </p:cNvPicPr>
          <p:nvPr/>
        </p:nvPicPr>
        <p:blipFill rotWithShape="1">
          <a:blip r:embed="rId4"/>
          <a:srcRect r="51559"/>
          <a:stretch/>
        </p:blipFill>
        <p:spPr>
          <a:xfrm>
            <a:off x="-88446" y="0"/>
            <a:ext cx="4745791" cy="6858000"/>
          </a:xfrm>
          <a:prstGeom prst="rect">
            <a:avLst/>
          </a:prstGeom>
        </p:spPr>
      </p:pic>
      <p:pic>
        <p:nvPicPr>
          <p:cNvPr id="6" name="Рисунок 5">
            <a:extLst>
              <a:ext uri="{FF2B5EF4-FFF2-40B4-BE49-F238E27FC236}">
                <a16:creationId xmlns:a16="http://schemas.microsoft.com/office/drawing/2014/main" id="{A8807FE9-44E9-413F-987B-DEB9C0824468}"/>
              </a:ext>
            </a:extLst>
          </p:cNvPr>
          <p:cNvPicPr>
            <a:picLocks noChangeAspect="1"/>
          </p:cNvPicPr>
          <p:nvPr/>
        </p:nvPicPr>
        <p:blipFill rotWithShape="1">
          <a:blip r:embed="rId5"/>
          <a:srcRect l="50000" b="13194"/>
          <a:stretch/>
        </p:blipFill>
        <p:spPr>
          <a:xfrm>
            <a:off x="-88446" y="904875"/>
            <a:ext cx="3429000" cy="5953115"/>
          </a:xfrm>
          <a:prstGeom prst="rect">
            <a:avLst/>
          </a:prstGeom>
        </p:spPr>
      </p:pic>
    </p:spTree>
    <p:extLst>
      <p:ext uri="{BB962C8B-B14F-4D97-AF65-F5344CB8AC3E}">
        <p14:creationId xmlns:p14="http://schemas.microsoft.com/office/powerpoint/2010/main" val="267384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ru-RU" sz="3200" dirty="0">
                <a:solidFill>
                  <a:schemeClr val="bg1"/>
                </a:solidFill>
              </a:rPr>
              <a:t>Содержание</a:t>
            </a:r>
            <a:endParaRPr lang="ru-RU" sz="3200" dirty="0">
              <a:solidFill>
                <a:srgbClr val="FFFFFF"/>
              </a:solidFill>
            </a:endParaRPr>
          </a:p>
        </p:txBody>
      </p:sp>
      <p:sp>
        <p:nvSpPr>
          <p:cNvPr id="9" name="Прямоугольник 8">
            <a:extLst>
              <a:ext uri="{FF2B5EF4-FFF2-40B4-BE49-F238E27FC236}">
                <a16:creationId xmlns:a16="http://schemas.microsoft.com/office/drawing/2014/main" id="{868E69D5-94ED-4DFA-AFAB-A9B8FD93CAE8}"/>
              </a:ext>
            </a:extLst>
          </p:cNvPr>
          <p:cNvSpPr/>
          <p:nvPr/>
        </p:nvSpPr>
        <p:spPr>
          <a:xfrm>
            <a:off x="932580" y="115097"/>
            <a:ext cx="5607050" cy="98517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2" name="Прямоугольник 11">
            <a:extLst>
              <a:ext uri="{FF2B5EF4-FFF2-40B4-BE49-F238E27FC236}">
                <a16:creationId xmlns:a16="http://schemas.microsoft.com/office/drawing/2014/main" id="{AB4EFF39-443E-460D-B799-F4D07BF0B926}"/>
              </a:ext>
            </a:extLst>
          </p:cNvPr>
          <p:cNvSpPr/>
          <p:nvPr/>
        </p:nvSpPr>
        <p:spPr>
          <a:xfrm>
            <a:off x="932580" y="1190075"/>
            <a:ext cx="5607050" cy="996555"/>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3" name="Прямоугольник 12">
            <a:extLst>
              <a:ext uri="{FF2B5EF4-FFF2-40B4-BE49-F238E27FC236}">
                <a16:creationId xmlns:a16="http://schemas.microsoft.com/office/drawing/2014/main" id="{F2BBCC77-44F6-441F-BB36-9B7F9BE6BD81}"/>
              </a:ext>
            </a:extLst>
          </p:cNvPr>
          <p:cNvSpPr/>
          <p:nvPr/>
        </p:nvSpPr>
        <p:spPr>
          <a:xfrm>
            <a:off x="932580" y="2304804"/>
            <a:ext cx="5607050" cy="9851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4" name="Прямоугольник 13">
            <a:extLst>
              <a:ext uri="{FF2B5EF4-FFF2-40B4-BE49-F238E27FC236}">
                <a16:creationId xmlns:a16="http://schemas.microsoft.com/office/drawing/2014/main" id="{966F5313-1F42-4A99-A283-FBC0DB158289}"/>
              </a:ext>
            </a:extLst>
          </p:cNvPr>
          <p:cNvSpPr/>
          <p:nvPr/>
        </p:nvSpPr>
        <p:spPr>
          <a:xfrm>
            <a:off x="942847" y="3412931"/>
            <a:ext cx="5607050" cy="971782"/>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5" name="Прямоугольник 14">
            <a:extLst>
              <a:ext uri="{FF2B5EF4-FFF2-40B4-BE49-F238E27FC236}">
                <a16:creationId xmlns:a16="http://schemas.microsoft.com/office/drawing/2014/main" id="{374FE567-59D0-4B57-9988-90473178C700}"/>
              </a:ext>
            </a:extLst>
          </p:cNvPr>
          <p:cNvSpPr/>
          <p:nvPr/>
        </p:nvSpPr>
        <p:spPr>
          <a:xfrm>
            <a:off x="932581" y="4520087"/>
            <a:ext cx="5607050" cy="97467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6" name="Прямоугольник 15">
            <a:extLst>
              <a:ext uri="{FF2B5EF4-FFF2-40B4-BE49-F238E27FC236}">
                <a16:creationId xmlns:a16="http://schemas.microsoft.com/office/drawing/2014/main" id="{7B4CCB0D-2CF7-47A5-9F5B-6A7A63842ED7}"/>
              </a:ext>
            </a:extLst>
          </p:cNvPr>
          <p:cNvSpPr/>
          <p:nvPr/>
        </p:nvSpPr>
        <p:spPr>
          <a:xfrm>
            <a:off x="965326" y="5612582"/>
            <a:ext cx="5607049" cy="97467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6AB2F56B-2D80-42AB-80D8-A55CFE9E8036}"/>
              </a:ext>
            </a:extLst>
          </p:cNvPr>
          <p:cNvSpPr txBox="1"/>
          <p:nvPr/>
        </p:nvSpPr>
        <p:spPr>
          <a:xfrm>
            <a:off x="965326" y="491429"/>
            <a:ext cx="5607050" cy="4272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Введение</a:t>
            </a:r>
            <a:endParaRPr lang="ru-RU" sz="2500" kern="1200" noProof="0" dirty="0">
              <a:solidFill>
                <a:schemeClr val="bg1"/>
              </a:solidFill>
              <a:effectLst>
                <a:glow rad="152400">
                  <a:schemeClr val="bg1">
                    <a:alpha val="19000"/>
                  </a:schemeClr>
                </a:glow>
              </a:effectLst>
            </a:endParaRPr>
          </a:p>
        </p:txBody>
      </p:sp>
      <p:sp>
        <p:nvSpPr>
          <p:cNvPr id="22" name="TextBox 21">
            <a:extLst>
              <a:ext uri="{FF2B5EF4-FFF2-40B4-BE49-F238E27FC236}">
                <a16:creationId xmlns:a16="http://schemas.microsoft.com/office/drawing/2014/main" id="{C5406555-B6C5-4A41-A03C-9B48C0594C66}"/>
              </a:ext>
            </a:extLst>
          </p:cNvPr>
          <p:cNvSpPr txBox="1"/>
          <p:nvPr/>
        </p:nvSpPr>
        <p:spPr>
          <a:xfrm>
            <a:off x="965326" y="1410143"/>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Средства разработки</a:t>
            </a:r>
            <a:endParaRPr lang="ru-RU" sz="2500" kern="1200" noProof="0" dirty="0">
              <a:solidFill>
                <a:schemeClr val="bg1"/>
              </a:solidFill>
              <a:effectLst>
                <a:glow rad="152400">
                  <a:schemeClr val="bg1">
                    <a:alpha val="19000"/>
                  </a:schemeClr>
                </a:glow>
              </a:effectLst>
            </a:endParaRPr>
          </a:p>
        </p:txBody>
      </p:sp>
      <p:sp>
        <p:nvSpPr>
          <p:cNvPr id="23" name="TextBox 22">
            <a:extLst>
              <a:ext uri="{FF2B5EF4-FFF2-40B4-BE49-F238E27FC236}">
                <a16:creationId xmlns:a16="http://schemas.microsoft.com/office/drawing/2014/main" id="{28EA8EAC-7EDB-4636-8C7B-BFA3B1304655}"/>
              </a:ext>
            </a:extLst>
          </p:cNvPr>
          <p:cNvSpPr txBox="1"/>
          <p:nvPr/>
        </p:nvSpPr>
        <p:spPr>
          <a:xfrm>
            <a:off x="965326" y="2522503"/>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Функциональное назначение</a:t>
            </a:r>
            <a:br>
              <a:rPr lang="ru-RU" sz="2500" dirty="0">
                <a:solidFill>
                  <a:schemeClr val="bg1"/>
                </a:solidFill>
                <a:effectLst>
                  <a:glow rad="152400">
                    <a:schemeClr val="bg1">
                      <a:alpha val="19000"/>
                    </a:schemeClr>
                  </a:glow>
                </a:effectLst>
              </a:rPr>
            </a:br>
            <a:r>
              <a:rPr lang="ru-RU" sz="2500" dirty="0">
                <a:solidFill>
                  <a:schemeClr val="bg1"/>
                </a:solidFill>
                <a:effectLst>
                  <a:glow rad="152400">
                    <a:schemeClr val="bg1">
                      <a:alpha val="19000"/>
                    </a:schemeClr>
                  </a:glow>
                </a:effectLst>
              </a:rPr>
              <a:t>режима «Администратор»</a:t>
            </a:r>
            <a:endParaRPr lang="ru-RU" sz="2500" kern="1200" noProof="0" dirty="0">
              <a:solidFill>
                <a:schemeClr val="bg1"/>
              </a:solidFill>
              <a:effectLst>
                <a:glow rad="152400">
                  <a:schemeClr val="bg1">
                    <a:alpha val="19000"/>
                  </a:schemeClr>
                </a:glow>
              </a:effectLst>
            </a:endParaRPr>
          </a:p>
        </p:txBody>
      </p:sp>
      <p:sp>
        <p:nvSpPr>
          <p:cNvPr id="24" name="TextBox 23">
            <a:extLst>
              <a:ext uri="{FF2B5EF4-FFF2-40B4-BE49-F238E27FC236}">
                <a16:creationId xmlns:a16="http://schemas.microsoft.com/office/drawing/2014/main" id="{861DE386-A177-4F90-9F57-9FE30A8237D7}"/>
              </a:ext>
            </a:extLst>
          </p:cNvPr>
          <p:cNvSpPr txBox="1"/>
          <p:nvPr/>
        </p:nvSpPr>
        <p:spPr>
          <a:xfrm>
            <a:off x="1049992" y="3625141"/>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Функциональное назначение</a:t>
            </a:r>
            <a:br>
              <a:rPr lang="ru-RU" sz="2500" dirty="0">
                <a:solidFill>
                  <a:schemeClr val="bg1"/>
                </a:solidFill>
                <a:effectLst>
                  <a:glow rad="152400">
                    <a:schemeClr val="bg1">
                      <a:alpha val="19000"/>
                    </a:schemeClr>
                  </a:glow>
                </a:effectLst>
              </a:rPr>
            </a:br>
            <a:r>
              <a:rPr lang="ru-RU" sz="2500" dirty="0">
                <a:solidFill>
                  <a:schemeClr val="bg1"/>
                </a:solidFill>
                <a:effectLst>
                  <a:glow rad="152400">
                    <a:schemeClr val="bg1">
                      <a:alpha val="19000"/>
                    </a:schemeClr>
                  </a:glow>
                </a:effectLst>
              </a:rPr>
              <a:t>режима «Игрок»</a:t>
            </a:r>
            <a:endParaRPr lang="ru-RU" sz="2500" kern="1200" noProof="0" dirty="0">
              <a:solidFill>
                <a:schemeClr val="bg1"/>
              </a:solidFill>
              <a:effectLst>
                <a:glow rad="152400">
                  <a:schemeClr val="bg1">
                    <a:alpha val="19000"/>
                  </a:schemeClr>
                </a:glow>
              </a:effectLst>
            </a:endParaRPr>
          </a:p>
        </p:txBody>
      </p:sp>
      <p:sp>
        <p:nvSpPr>
          <p:cNvPr id="25" name="TextBox 24">
            <a:extLst>
              <a:ext uri="{FF2B5EF4-FFF2-40B4-BE49-F238E27FC236}">
                <a16:creationId xmlns:a16="http://schemas.microsoft.com/office/drawing/2014/main" id="{C3D7ACD0-C7EB-44E2-B1B3-BA8F9EA468E5}"/>
              </a:ext>
            </a:extLst>
          </p:cNvPr>
          <p:cNvSpPr txBox="1"/>
          <p:nvPr/>
        </p:nvSpPr>
        <p:spPr>
          <a:xfrm>
            <a:off x="932580" y="4838464"/>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Внешний вид пользовательского интерфейса</a:t>
            </a:r>
            <a:endParaRPr lang="ru-RU" sz="2500" kern="1200" noProof="0" dirty="0">
              <a:solidFill>
                <a:schemeClr val="bg1"/>
              </a:solidFill>
              <a:effectLst>
                <a:glow rad="152400">
                  <a:schemeClr val="bg1">
                    <a:alpha val="19000"/>
                  </a:schemeClr>
                </a:glow>
              </a:effectLst>
            </a:endParaRPr>
          </a:p>
        </p:txBody>
      </p:sp>
      <p:sp>
        <p:nvSpPr>
          <p:cNvPr id="26" name="TextBox 25">
            <a:extLst>
              <a:ext uri="{FF2B5EF4-FFF2-40B4-BE49-F238E27FC236}">
                <a16:creationId xmlns:a16="http://schemas.microsoft.com/office/drawing/2014/main" id="{0360C3D1-8EDF-471E-86DE-4CB93C6FCCEF}"/>
              </a:ext>
            </a:extLst>
          </p:cNvPr>
          <p:cNvSpPr txBox="1"/>
          <p:nvPr/>
        </p:nvSpPr>
        <p:spPr>
          <a:xfrm>
            <a:off x="942847" y="5848232"/>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kern="1200" noProof="0" dirty="0">
                <a:solidFill>
                  <a:schemeClr val="bg1"/>
                </a:solidFill>
                <a:effectLst>
                  <a:glow rad="152400">
                    <a:schemeClr val="bg1">
                      <a:alpha val="19000"/>
                    </a:schemeClr>
                  </a:glow>
                </a:effectLst>
              </a:rPr>
              <a:t>Заключение</a:t>
            </a:r>
          </a:p>
        </p:txBody>
      </p:sp>
    </p:spTree>
    <p:extLst>
      <p:ext uri="{BB962C8B-B14F-4D97-AF65-F5344CB8AC3E}">
        <p14:creationId xmlns:p14="http://schemas.microsoft.com/office/powerpoint/2010/main" val="192623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15115107-5DA3-4397-A1DA-67705DAE1EC2}"/>
              </a:ext>
            </a:extLst>
          </p:cNvPr>
          <p:cNvSpPr>
            <a:spLocks noGrp="1"/>
          </p:cNvSpPr>
          <p:nvPr>
            <p:ph type="title"/>
          </p:nvPr>
        </p:nvSpPr>
        <p:spPr>
          <a:xfrm>
            <a:off x="585276" y="2681103"/>
            <a:ext cx="3554460"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ru-RU" dirty="0">
                <a:solidFill>
                  <a:schemeClr val="bg1"/>
                </a:solidFill>
              </a:rPr>
              <a:t>ВВЕДЕНИЕ</a:t>
            </a:r>
            <a:endParaRPr lang="ru-RU" dirty="0"/>
          </a:p>
        </p:txBody>
      </p:sp>
      <p:sp>
        <p:nvSpPr>
          <p:cNvPr id="3" name="Прямоугольник 2">
            <a:extLst>
              <a:ext uri="{FF2B5EF4-FFF2-40B4-BE49-F238E27FC236}">
                <a16:creationId xmlns:a16="http://schemas.microsoft.com/office/drawing/2014/main" id="{7338A790-D984-46FF-905B-4627EC29D1DE}"/>
              </a:ext>
            </a:extLst>
          </p:cNvPr>
          <p:cNvSpPr/>
          <p:nvPr/>
        </p:nvSpPr>
        <p:spPr>
          <a:xfrm>
            <a:off x="5058032" y="963998"/>
            <a:ext cx="6096000" cy="3139321"/>
          </a:xfrm>
          <a:prstGeom prst="rect">
            <a:avLst/>
          </a:prstGeom>
        </p:spPr>
        <p:txBody>
          <a:bodyPr>
            <a:spAutoFit/>
          </a:bodyPr>
          <a:lstStyle/>
          <a:p>
            <a:r>
              <a:rPr lang="ru-RU" dirty="0">
                <a:latin typeface="+mj-lt"/>
                <a:ea typeface="Times New Roman" panose="02020603050405020304" pitchFamily="18" charset="0"/>
              </a:rPr>
              <a:t>Индустрия компьютерных игр показывают огромный рост</a:t>
            </a:r>
            <a:r>
              <a:rPr lang="en-US" dirty="0">
                <a:latin typeface="+mj-lt"/>
                <a:ea typeface="Times New Roman" panose="02020603050405020304" pitchFamily="18" charset="0"/>
              </a:rPr>
              <a:t> </a:t>
            </a:r>
            <a:r>
              <a:rPr lang="ru-RU" dirty="0">
                <a:latin typeface="+mj-lt"/>
                <a:ea typeface="Times New Roman" panose="02020603050405020304" pitchFamily="18" charset="0"/>
              </a:rPr>
              <a:t>на протяжении десятилетий</a:t>
            </a:r>
            <a:r>
              <a:rPr lang="en-US" dirty="0">
                <a:latin typeface="+mj-lt"/>
                <a:ea typeface="Times New Roman" panose="02020603050405020304" pitchFamily="18" charset="0"/>
              </a:rPr>
              <a:t>. </a:t>
            </a:r>
            <a:r>
              <a:rPr lang="ru-RU" dirty="0">
                <a:latin typeface="+mj-lt"/>
                <a:ea typeface="Times New Roman" panose="02020603050405020304" pitchFamily="18" charset="0"/>
              </a:rPr>
              <a:t>Спрос на игры постоянно высокий несмотря на то, что новые продукты выходят постоянно.</a:t>
            </a:r>
          </a:p>
          <a:p>
            <a:r>
              <a:rPr lang="ru-RU" dirty="0"/>
              <a:t>Целью данной работы является разработка программного обеспечения для компьютерной игры «Поле чудес», в которое входит создание клиентского приложения с приятным графическим интерфейсом и двумя режимами:</a:t>
            </a:r>
          </a:p>
          <a:p>
            <a:r>
              <a:rPr lang="ru-RU" dirty="0"/>
              <a:t>1) режим «Игрок»;</a:t>
            </a:r>
          </a:p>
          <a:p>
            <a:r>
              <a:rPr lang="ru-RU" dirty="0"/>
              <a:t>2) режим «Администратор».</a:t>
            </a:r>
          </a:p>
          <a:p>
            <a:endParaRPr lang="ru-RU" dirty="0"/>
          </a:p>
        </p:txBody>
      </p:sp>
      <p:pic>
        <p:nvPicPr>
          <p:cNvPr id="1028" name="Picture 4" descr="SuperData: по итогам 2019 года рынок игр в России вырастет на 51% | Zone of  Games">
            <a:extLst>
              <a:ext uri="{FF2B5EF4-FFF2-40B4-BE49-F238E27FC236}">
                <a16:creationId xmlns:a16="http://schemas.microsoft.com/office/drawing/2014/main" id="{812798E8-EB0E-4417-9262-942CEF3CB0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41"/>
          <a:stretch/>
        </p:blipFill>
        <p:spPr bwMode="auto">
          <a:xfrm>
            <a:off x="4654296" y="3862678"/>
            <a:ext cx="7581900" cy="2995322"/>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C8293653-2D81-4E92-8C11-35D18A45005E}"/>
              </a:ext>
            </a:extLst>
          </p:cNvPr>
          <p:cNvSpPr/>
          <p:nvPr/>
        </p:nvSpPr>
        <p:spPr>
          <a:xfrm>
            <a:off x="6548917" y="6519446"/>
            <a:ext cx="6096000" cy="338554"/>
          </a:xfrm>
          <a:prstGeom prst="rect">
            <a:avLst/>
          </a:prstGeom>
        </p:spPr>
        <p:txBody>
          <a:bodyPr>
            <a:spAutoFit/>
          </a:bodyPr>
          <a:lstStyle/>
          <a:p>
            <a:r>
              <a:rPr lang="ru-RU" sz="1600" dirty="0">
                <a:solidFill>
                  <a:srgbClr val="6F7174"/>
                </a:solidFill>
                <a:latin typeface="+mj-lt"/>
                <a:ea typeface="Times New Roman" panose="02020603050405020304" pitchFamily="18" charset="0"/>
              </a:rPr>
              <a:t>Рисунок 1 – Рост игровой индустрии</a:t>
            </a:r>
            <a:endParaRPr lang="ru-RU" sz="1600" dirty="0">
              <a:solidFill>
                <a:srgbClr val="6F7174"/>
              </a:solidFill>
              <a:latin typeface="+mj-lt"/>
            </a:endParaRPr>
          </a:p>
        </p:txBody>
      </p:sp>
    </p:spTree>
    <p:extLst>
      <p:ext uri="{BB962C8B-B14F-4D97-AF65-F5344CB8AC3E}">
        <p14:creationId xmlns:p14="http://schemas.microsoft.com/office/powerpoint/2010/main" val="206700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ru-RU" sz="2000" dirty="0">
                <a:solidFill>
                  <a:srgbClr val="FFFFFF"/>
                </a:solidFill>
              </a:rPr>
              <a:t>Средства разработки</a:t>
            </a:r>
          </a:p>
        </p:txBody>
      </p:sp>
      <p:pic>
        <p:nvPicPr>
          <p:cNvPr id="5" name="Рисунок 4">
            <a:extLst>
              <a:ext uri="{FF2B5EF4-FFF2-40B4-BE49-F238E27FC236}">
                <a16:creationId xmlns:a16="http://schemas.microsoft.com/office/drawing/2014/main" id="{74FD1B79-E0A7-4FDF-8C87-D288D24339CB}"/>
              </a:ext>
            </a:extLst>
          </p:cNvPr>
          <p:cNvPicPr>
            <a:picLocks noChangeAspect="1"/>
          </p:cNvPicPr>
          <p:nvPr/>
        </p:nvPicPr>
        <p:blipFill>
          <a:blip r:embed="rId3"/>
          <a:stretch>
            <a:fillRect/>
          </a:stretch>
        </p:blipFill>
        <p:spPr>
          <a:xfrm>
            <a:off x="3020182" y="161012"/>
            <a:ext cx="3833280" cy="1916640"/>
          </a:xfrm>
          <a:prstGeom prst="rect">
            <a:avLst/>
          </a:prstGeom>
        </p:spPr>
      </p:pic>
      <p:pic>
        <p:nvPicPr>
          <p:cNvPr id="2078" name="Picture 30" descr="Для C# 9.0 составлен перечень предлагаемых новшеств | Издательство  «Открытые системы»">
            <a:extLst>
              <a:ext uri="{FF2B5EF4-FFF2-40B4-BE49-F238E27FC236}">
                <a16:creationId xmlns:a16="http://schemas.microsoft.com/office/drawing/2014/main" id="{D83F527F-69EB-4566-BCF4-82760BA11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423" y="2898918"/>
            <a:ext cx="2824548" cy="1883032"/>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Shareable and Customizable SVG Resources in WPF">
            <a:extLst>
              <a:ext uri="{FF2B5EF4-FFF2-40B4-BE49-F238E27FC236}">
                <a16:creationId xmlns:a16="http://schemas.microsoft.com/office/drawing/2014/main" id="{FEB595F0-DB2C-4C02-BB2C-AFD6C58116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522" t="16889" r="24376" b="17862"/>
          <a:stretch/>
        </p:blipFill>
        <p:spPr bwMode="auto">
          <a:xfrm>
            <a:off x="119962" y="1774769"/>
            <a:ext cx="2215979" cy="1812667"/>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SQLite — Википедия">
            <a:extLst>
              <a:ext uri="{FF2B5EF4-FFF2-40B4-BE49-F238E27FC236}">
                <a16:creationId xmlns:a16="http://schemas.microsoft.com/office/drawing/2014/main" id="{102FEBF7-4107-417F-82FD-D90E279AB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210" y="4604238"/>
            <a:ext cx="3833280" cy="181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95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Прямоугольник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12" name="Прямоугольник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r>
              <a:rPr lang="ru-RU" sz="2000" dirty="0">
                <a:solidFill>
                  <a:schemeClr val="bg1"/>
                </a:solidFill>
              </a:rPr>
              <a:t>Функциональное назначение</a:t>
            </a:r>
            <a:br>
              <a:rPr lang="ru-RU" sz="2000" dirty="0">
                <a:solidFill>
                  <a:schemeClr val="bg1"/>
                </a:solidFill>
              </a:rPr>
            </a:br>
            <a:r>
              <a:rPr lang="ru-RU" sz="2000" dirty="0">
                <a:solidFill>
                  <a:schemeClr val="bg1"/>
                </a:solidFill>
              </a:rPr>
              <a:t>режима «Администратор»</a:t>
            </a:r>
          </a:p>
        </p:txBody>
      </p:sp>
      <p:sp>
        <p:nvSpPr>
          <p:cNvPr id="8" name="Прямоугольник 7">
            <a:extLst>
              <a:ext uri="{FF2B5EF4-FFF2-40B4-BE49-F238E27FC236}">
                <a16:creationId xmlns:a16="http://schemas.microsoft.com/office/drawing/2014/main" id="{DD4FD46C-1417-42F2-AFCF-102E45D1BF78}"/>
              </a:ext>
            </a:extLst>
          </p:cNvPr>
          <p:cNvSpPr/>
          <p:nvPr/>
        </p:nvSpPr>
        <p:spPr>
          <a:xfrm>
            <a:off x="5459268" y="144525"/>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3509A129-A878-473C-8E4A-D087AD4D5DDA}"/>
              </a:ext>
            </a:extLst>
          </p:cNvPr>
          <p:cNvSpPr txBox="1"/>
          <p:nvPr/>
        </p:nvSpPr>
        <p:spPr>
          <a:xfrm>
            <a:off x="6432478" y="294332"/>
            <a:ext cx="3981338"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l" defTabSz="1111250">
              <a:lnSpc>
                <a:spcPct val="100000"/>
              </a:lnSpc>
              <a:spcBef>
                <a:spcPct val="0"/>
              </a:spcBef>
              <a:spcAft>
                <a:spcPct val="35000"/>
              </a:spcAft>
              <a:buNone/>
            </a:pPr>
            <a:r>
              <a:rPr lang="ru-RU" sz="2500" kern="1200" noProof="0" dirty="0">
                <a:solidFill>
                  <a:schemeClr val="bg1"/>
                </a:solidFill>
                <a:effectLst>
                  <a:glow rad="152400">
                    <a:schemeClr val="bg1">
                      <a:alpha val="19000"/>
                    </a:schemeClr>
                  </a:glow>
                </a:effectLst>
              </a:rPr>
              <a:t>Создание списка слов</a:t>
            </a:r>
          </a:p>
        </p:txBody>
      </p:sp>
      <p:sp>
        <p:nvSpPr>
          <p:cNvPr id="20" name="Прямоугольник 19">
            <a:extLst>
              <a:ext uri="{FF2B5EF4-FFF2-40B4-BE49-F238E27FC236}">
                <a16:creationId xmlns:a16="http://schemas.microsoft.com/office/drawing/2014/main" id="{9A17D212-D73A-48B8-8F9B-7C835CA98962}"/>
              </a:ext>
            </a:extLst>
          </p:cNvPr>
          <p:cNvSpPr/>
          <p:nvPr/>
        </p:nvSpPr>
        <p:spPr>
          <a:xfrm>
            <a:off x="5459268" y="1161898"/>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1" name="Прямоугольник 20">
            <a:extLst>
              <a:ext uri="{FF2B5EF4-FFF2-40B4-BE49-F238E27FC236}">
                <a16:creationId xmlns:a16="http://schemas.microsoft.com/office/drawing/2014/main" id="{1914BF73-CB14-4C33-9742-45F0F46403F8}"/>
              </a:ext>
            </a:extLst>
          </p:cNvPr>
          <p:cNvSpPr/>
          <p:nvPr/>
        </p:nvSpPr>
        <p:spPr>
          <a:xfrm>
            <a:off x="5459268" y="2179271"/>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2" name="Прямоугольник 21">
            <a:extLst>
              <a:ext uri="{FF2B5EF4-FFF2-40B4-BE49-F238E27FC236}">
                <a16:creationId xmlns:a16="http://schemas.microsoft.com/office/drawing/2014/main" id="{910CCA36-382F-4CA9-A899-CCC7EC20050D}"/>
              </a:ext>
            </a:extLst>
          </p:cNvPr>
          <p:cNvSpPr/>
          <p:nvPr/>
        </p:nvSpPr>
        <p:spPr>
          <a:xfrm>
            <a:off x="5459268" y="3196644"/>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3" name="Прямоугольник 22">
            <a:extLst>
              <a:ext uri="{FF2B5EF4-FFF2-40B4-BE49-F238E27FC236}">
                <a16:creationId xmlns:a16="http://schemas.microsoft.com/office/drawing/2014/main" id="{115BA67B-3BDD-43FF-87B5-E8D6968DB95A}"/>
              </a:ext>
            </a:extLst>
          </p:cNvPr>
          <p:cNvSpPr/>
          <p:nvPr/>
        </p:nvSpPr>
        <p:spPr>
          <a:xfrm>
            <a:off x="5459268" y="4216258"/>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4" name="Прямоугольник 23">
            <a:extLst>
              <a:ext uri="{FF2B5EF4-FFF2-40B4-BE49-F238E27FC236}">
                <a16:creationId xmlns:a16="http://schemas.microsoft.com/office/drawing/2014/main" id="{7623A87B-E9B2-41D5-AFD7-BC2A77D422E2}"/>
              </a:ext>
            </a:extLst>
          </p:cNvPr>
          <p:cNvSpPr/>
          <p:nvPr/>
        </p:nvSpPr>
        <p:spPr>
          <a:xfrm>
            <a:off x="5459268" y="5235872"/>
            <a:ext cx="5607050" cy="794589"/>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D43807F5-2991-4F07-AE94-24162DEF0D37}"/>
              </a:ext>
            </a:extLst>
          </p:cNvPr>
          <p:cNvSpPr txBox="1"/>
          <p:nvPr/>
        </p:nvSpPr>
        <p:spPr>
          <a:xfrm>
            <a:off x="6432478" y="1307507"/>
            <a:ext cx="3981338"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defTabSz="1111250">
              <a:spcBef>
                <a:spcPct val="0"/>
              </a:spcBef>
              <a:spcAft>
                <a:spcPct val="35000"/>
              </a:spcAft>
            </a:pPr>
            <a:r>
              <a:rPr lang="ru-RU" sz="2500" dirty="0">
                <a:solidFill>
                  <a:schemeClr val="bg1"/>
                </a:solidFill>
                <a:effectLst>
                  <a:glow rad="152400">
                    <a:schemeClr val="bg1">
                      <a:alpha val="19000"/>
                    </a:schemeClr>
                  </a:glow>
                </a:effectLst>
              </a:rPr>
              <a:t>Просмотр списка слов</a:t>
            </a:r>
            <a:endParaRPr lang="ru-RU" sz="2500" kern="1200" noProof="0" dirty="0">
              <a:solidFill>
                <a:schemeClr val="bg1"/>
              </a:solidFill>
              <a:effectLst>
                <a:glow rad="152400">
                  <a:schemeClr val="bg1">
                    <a:alpha val="19000"/>
                  </a:schemeClr>
                </a:glow>
              </a:effectLst>
            </a:endParaRPr>
          </a:p>
        </p:txBody>
      </p:sp>
      <p:sp>
        <p:nvSpPr>
          <p:cNvPr id="26" name="TextBox 25">
            <a:extLst>
              <a:ext uri="{FF2B5EF4-FFF2-40B4-BE49-F238E27FC236}">
                <a16:creationId xmlns:a16="http://schemas.microsoft.com/office/drawing/2014/main" id="{EAA6C435-E81D-4C1D-B4BD-BD466F52C156}"/>
              </a:ext>
            </a:extLst>
          </p:cNvPr>
          <p:cNvSpPr txBox="1"/>
          <p:nvPr/>
        </p:nvSpPr>
        <p:spPr>
          <a:xfrm>
            <a:off x="6129835" y="2329078"/>
            <a:ext cx="441667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l" defTabSz="1111250">
              <a:lnSpc>
                <a:spcPct val="100000"/>
              </a:lnSpc>
              <a:spcBef>
                <a:spcPct val="0"/>
              </a:spcBef>
              <a:spcAft>
                <a:spcPct val="35000"/>
              </a:spcAft>
              <a:buNone/>
            </a:pPr>
            <a:r>
              <a:rPr lang="ru-RU" sz="2500" kern="1200" noProof="0" dirty="0">
                <a:solidFill>
                  <a:schemeClr val="bg1"/>
                </a:solidFill>
                <a:effectLst>
                  <a:glow rad="152400">
                    <a:schemeClr val="bg1">
                      <a:alpha val="19000"/>
                    </a:schemeClr>
                  </a:glow>
                </a:effectLst>
              </a:rPr>
              <a:t>Редактирование списка слов</a:t>
            </a:r>
          </a:p>
        </p:txBody>
      </p:sp>
      <p:sp>
        <p:nvSpPr>
          <p:cNvPr id="27" name="TextBox 26">
            <a:extLst>
              <a:ext uri="{FF2B5EF4-FFF2-40B4-BE49-F238E27FC236}">
                <a16:creationId xmlns:a16="http://schemas.microsoft.com/office/drawing/2014/main" id="{E3031A0C-72D8-4B77-B561-E8582C4B0AA9}"/>
              </a:ext>
            </a:extLst>
          </p:cNvPr>
          <p:cNvSpPr txBox="1"/>
          <p:nvPr/>
        </p:nvSpPr>
        <p:spPr>
          <a:xfrm>
            <a:off x="6037293" y="3322240"/>
            <a:ext cx="4601753"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defTabSz="1111250">
              <a:spcBef>
                <a:spcPct val="0"/>
              </a:spcBef>
              <a:spcAft>
                <a:spcPct val="35000"/>
              </a:spcAft>
            </a:pPr>
            <a:r>
              <a:rPr lang="ru-RU" sz="2500" dirty="0">
                <a:solidFill>
                  <a:schemeClr val="bg1"/>
                </a:solidFill>
                <a:effectLst>
                  <a:glow rad="152400">
                    <a:schemeClr val="bg1">
                      <a:alpha val="19000"/>
                    </a:schemeClr>
                  </a:glow>
                </a:effectLst>
              </a:rPr>
              <a:t>Создание категорий для слов</a:t>
            </a:r>
            <a:endParaRPr lang="ru-RU" sz="2500" kern="1200" noProof="0" dirty="0">
              <a:solidFill>
                <a:schemeClr val="bg1"/>
              </a:solidFill>
              <a:effectLst>
                <a:glow rad="152400">
                  <a:schemeClr val="bg1">
                    <a:alpha val="19000"/>
                  </a:schemeClr>
                </a:glow>
              </a:effectLst>
            </a:endParaRPr>
          </a:p>
        </p:txBody>
      </p:sp>
      <p:sp>
        <p:nvSpPr>
          <p:cNvPr id="28" name="TextBox 27">
            <a:extLst>
              <a:ext uri="{FF2B5EF4-FFF2-40B4-BE49-F238E27FC236}">
                <a16:creationId xmlns:a16="http://schemas.microsoft.com/office/drawing/2014/main" id="{A94A32C8-5316-418F-8719-B0529A01C80A}"/>
              </a:ext>
            </a:extLst>
          </p:cNvPr>
          <p:cNvSpPr txBox="1"/>
          <p:nvPr/>
        </p:nvSpPr>
        <p:spPr>
          <a:xfrm>
            <a:off x="5459268" y="4368306"/>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Отмена изменений, которые были внесены в список слов</a:t>
            </a:r>
            <a:endParaRPr lang="ru-RU" sz="2500" kern="1200" noProof="0" dirty="0">
              <a:solidFill>
                <a:schemeClr val="bg1"/>
              </a:solidFill>
              <a:effectLst>
                <a:glow rad="152400">
                  <a:schemeClr val="bg1">
                    <a:alpha val="19000"/>
                  </a:schemeClr>
                </a:glow>
              </a:effectLst>
            </a:endParaRPr>
          </a:p>
        </p:txBody>
      </p:sp>
      <p:sp>
        <p:nvSpPr>
          <p:cNvPr id="29" name="TextBox 28">
            <a:extLst>
              <a:ext uri="{FF2B5EF4-FFF2-40B4-BE49-F238E27FC236}">
                <a16:creationId xmlns:a16="http://schemas.microsoft.com/office/drawing/2014/main" id="{6F347C40-9977-4A43-A817-4548581ACB8D}"/>
              </a:ext>
            </a:extLst>
          </p:cNvPr>
          <p:cNvSpPr txBox="1"/>
          <p:nvPr/>
        </p:nvSpPr>
        <p:spPr>
          <a:xfrm>
            <a:off x="5459268" y="5381481"/>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Вход в режим администратора осуществляется по паролю</a:t>
            </a:r>
            <a:endParaRPr lang="ru-RU" sz="2500" kern="1200" noProof="0" dirty="0">
              <a:solidFill>
                <a:schemeClr val="bg1"/>
              </a:solidFill>
              <a:effectLst>
                <a:glow rad="152400">
                  <a:schemeClr val="bg1">
                    <a:alpha val="19000"/>
                  </a:schemeClr>
                </a:glow>
              </a:effectLst>
            </a:endParaRPr>
          </a:p>
        </p:txBody>
      </p:sp>
    </p:spTree>
    <p:extLst>
      <p:ext uri="{BB962C8B-B14F-4D97-AF65-F5344CB8AC3E}">
        <p14:creationId xmlns:p14="http://schemas.microsoft.com/office/powerpoint/2010/main" val="3424314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ru-RU" sz="2000" dirty="0">
                <a:solidFill>
                  <a:schemeClr val="bg1"/>
                </a:solidFill>
              </a:rPr>
              <a:t>Функциональное назначение</a:t>
            </a:r>
            <a:br>
              <a:rPr lang="ru-RU" sz="2000" dirty="0">
                <a:solidFill>
                  <a:schemeClr val="bg1"/>
                </a:solidFill>
              </a:rPr>
            </a:br>
            <a:r>
              <a:rPr lang="ru-RU" sz="2000" dirty="0">
                <a:solidFill>
                  <a:schemeClr val="bg1"/>
                </a:solidFill>
              </a:rPr>
              <a:t>режима «игрок»</a:t>
            </a:r>
            <a:endParaRPr lang="ru-RU" sz="2000" dirty="0">
              <a:solidFill>
                <a:srgbClr val="FFFFFF"/>
              </a:solidFill>
            </a:endParaRPr>
          </a:p>
        </p:txBody>
      </p:sp>
      <p:sp>
        <p:nvSpPr>
          <p:cNvPr id="9" name="Прямоугольник 8">
            <a:extLst>
              <a:ext uri="{FF2B5EF4-FFF2-40B4-BE49-F238E27FC236}">
                <a16:creationId xmlns:a16="http://schemas.microsoft.com/office/drawing/2014/main" id="{868E69D5-94ED-4DFA-AFAB-A9B8FD93CAE8}"/>
              </a:ext>
            </a:extLst>
          </p:cNvPr>
          <p:cNvSpPr/>
          <p:nvPr/>
        </p:nvSpPr>
        <p:spPr>
          <a:xfrm>
            <a:off x="965327" y="344747"/>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2" name="Прямоугольник 11">
            <a:extLst>
              <a:ext uri="{FF2B5EF4-FFF2-40B4-BE49-F238E27FC236}">
                <a16:creationId xmlns:a16="http://schemas.microsoft.com/office/drawing/2014/main" id="{AB4EFF39-443E-460D-B799-F4D07BF0B926}"/>
              </a:ext>
            </a:extLst>
          </p:cNvPr>
          <p:cNvSpPr/>
          <p:nvPr/>
        </p:nvSpPr>
        <p:spPr>
          <a:xfrm>
            <a:off x="965327" y="1142118"/>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3" name="Прямоугольник 12">
            <a:extLst>
              <a:ext uri="{FF2B5EF4-FFF2-40B4-BE49-F238E27FC236}">
                <a16:creationId xmlns:a16="http://schemas.microsoft.com/office/drawing/2014/main" id="{F2BBCC77-44F6-441F-BB36-9B7F9BE6BD81}"/>
              </a:ext>
            </a:extLst>
          </p:cNvPr>
          <p:cNvSpPr/>
          <p:nvPr/>
        </p:nvSpPr>
        <p:spPr>
          <a:xfrm>
            <a:off x="965327" y="1939489"/>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4" name="Прямоугольник 13">
            <a:extLst>
              <a:ext uri="{FF2B5EF4-FFF2-40B4-BE49-F238E27FC236}">
                <a16:creationId xmlns:a16="http://schemas.microsoft.com/office/drawing/2014/main" id="{966F5313-1F42-4A99-A283-FBC0DB158289}"/>
              </a:ext>
            </a:extLst>
          </p:cNvPr>
          <p:cNvSpPr/>
          <p:nvPr/>
        </p:nvSpPr>
        <p:spPr>
          <a:xfrm>
            <a:off x="965327" y="2766951"/>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5" name="Прямоугольник 14">
            <a:extLst>
              <a:ext uri="{FF2B5EF4-FFF2-40B4-BE49-F238E27FC236}">
                <a16:creationId xmlns:a16="http://schemas.microsoft.com/office/drawing/2014/main" id="{374FE567-59D0-4B57-9988-90473178C700}"/>
              </a:ext>
            </a:extLst>
          </p:cNvPr>
          <p:cNvSpPr/>
          <p:nvPr/>
        </p:nvSpPr>
        <p:spPr>
          <a:xfrm>
            <a:off x="965327" y="3580017"/>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6" name="Прямоугольник 15">
            <a:extLst>
              <a:ext uri="{FF2B5EF4-FFF2-40B4-BE49-F238E27FC236}">
                <a16:creationId xmlns:a16="http://schemas.microsoft.com/office/drawing/2014/main" id="{7B4CCB0D-2CF7-47A5-9F5B-6A7A63842ED7}"/>
              </a:ext>
            </a:extLst>
          </p:cNvPr>
          <p:cNvSpPr/>
          <p:nvPr/>
        </p:nvSpPr>
        <p:spPr>
          <a:xfrm>
            <a:off x="965327" y="4393083"/>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7" name="Прямоугольник 16">
            <a:extLst>
              <a:ext uri="{FF2B5EF4-FFF2-40B4-BE49-F238E27FC236}">
                <a16:creationId xmlns:a16="http://schemas.microsoft.com/office/drawing/2014/main" id="{416F6E38-F5FE-4955-B0B0-200563F8144F}"/>
              </a:ext>
            </a:extLst>
          </p:cNvPr>
          <p:cNvSpPr/>
          <p:nvPr/>
        </p:nvSpPr>
        <p:spPr>
          <a:xfrm>
            <a:off x="965327" y="5206149"/>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19" name="Прямоугольник 18">
            <a:extLst>
              <a:ext uri="{FF2B5EF4-FFF2-40B4-BE49-F238E27FC236}">
                <a16:creationId xmlns:a16="http://schemas.microsoft.com/office/drawing/2014/main" id="{861A30D9-51A4-4882-AFF2-A61B9053FEA4}"/>
              </a:ext>
            </a:extLst>
          </p:cNvPr>
          <p:cNvSpPr/>
          <p:nvPr/>
        </p:nvSpPr>
        <p:spPr>
          <a:xfrm>
            <a:off x="965327" y="6039832"/>
            <a:ext cx="5607050" cy="596880"/>
          </a:xfrm>
          <a:prstGeom prst="rect">
            <a:avLst/>
          </a:prstGeom>
          <a:solidFill>
            <a:schemeClr val="tx1">
              <a:alpha val="70000"/>
            </a:schemeClr>
          </a:solidFill>
        </p:spPr>
        <p:style>
          <a:lnRef idx="0">
            <a:schemeClr val="dk1">
              <a:hueOff val="0"/>
              <a:satOff val="0"/>
              <a:lumOff val="0"/>
              <a:alphaOff val="0"/>
            </a:schemeClr>
          </a:lnRef>
          <a:fillRef idx="1">
            <a:scrgbClr r="0" g="0" b="0"/>
          </a:fillRef>
          <a:effectRef idx="2">
            <a:schemeClr val="bg1">
              <a:lumMod val="95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6AB2F56B-2D80-42AB-80D8-A55CFE9E8036}"/>
              </a:ext>
            </a:extLst>
          </p:cNvPr>
          <p:cNvSpPr txBox="1"/>
          <p:nvPr/>
        </p:nvSpPr>
        <p:spPr>
          <a:xfrm>
            <a:off x="965326" y="454630"/>
            <a:ext cx="5607050" cy="4272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Выбор категории слова</a:t>
            </a:r>
            <a:endParaRPr lang="ru-RU" sz="2500" kern="1200" noProof="0" dirty="0">
              <a:solidFill>
                <a:schemeClr val="bg1"/>
              </a:solidFill>
              <a:effectLst>
                <a:glow rad="152400">
                  <a:schemeClr val="bg1">
                    <a:alpha val="19000"/>
                  </a:schemeClr>
                </a:glow>
              </a:effectLst>
            </a:endParaRPr>
          </a:p>
        </p:txBody>
      </p:sp>
      <p:sp>
        <p:nvSpPr>
          <p:cNvPr id="22" name="TextBox 21">
            <a:extLst>
              <a:ext uri="{FF2B5EF4-FFF2-40B4-BE49-F238E27FC236}">
                <a16:creationId xmlns:a16="http://schemas.microsoft.com/office/drawing/2014/main" id="{C5406555-B6C5-4A41-A03C-9B48C0594C66}"/>
              </a:ext>
            </a:extLst>
          </p:cNvPr>
          <p:cNvSpPr txBox="1"/>
          <p:nvPr/>
        </p:nvSpPr>
        <p:spPr>
          <a:xfrm>
            <a:off x="965326" y="1171565"/>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Ввод буквы</a:t>
            </a:r>
            <a:endParaRPr lang="ru-RU" sz="2500" kern="1200" noProof="0" dirty="0">
              <a:solidFill>
                <a:schemeClr val="bg1"/>
              </a:solidFill>
              <a:effectLst>
                <a:glow rad="152400">
                  <a:schemeClr val="bg1">
                    <a:alpha val="19000"/>
                  </a:schemeClr>
                </a:glow>
              </a:effectLst>
            </a:endParaRPr>
          </a:p>
        </p:txBody>
      </p:sp>
      <p:sp>
        <p:nvSpPr>
          <p:cNvPr id="23" name="TextBox 22">
            <a:extLst>
              <a:ext uri="{FF2B5EF4-FFF2-40B4-BE49-F238E27FC236}">
                <a16:creationId xmlns:a16="http://schemas.microsoft.com/office/drawing/2014/main" id="{28EA8EAC-7EDB-4636-8C7B-BFA3B1304655}"/>
              </a:ext>
            </a:extLst>
          </p:cNvPr>
          <p:cNvSpPr txBox="1"/>
          <p:nvPr/>
        </p:nvSpPr>
        <p:spPr>
          <a:xfrm>
            <a:off x="965326" y="2026779"/>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Ввод слова целиком</a:t>
            </a:r>
            <a:endParaRPr lang="ru-RU" sz="2500" kern="1200" noProof="0" dirty="0">
              <a:solidFill>
                <a:schemeClr val="bg1"/>
              </a:solidFill>
              <a:effectLst>
                <a:glow rad="152400">
                  <a:schemeClr val="bg1">
                    <a:alpha val="19000"/>
                  </a:schemeClr>
                </a:glow>
              </a:effectLst>
            </a:endParaRPr>
          </a:p>
        </p:txBody>
      </p:sp>
      <p:sp>
        <p:nvSpPr>
          <p:cNvPr id="24" name="TextBox 23">
            <a:extLst>
              <a:ext uri="{FF2B5EF4-FFF2-40B4-BE49-F238E27FC236}">
                <a16:creationId xmlns:a16="http://schemas.microsoft.com/office/drawing/2014/main" id="{861DE386-A177-4F90-9F57-9FE30A8237D7}"/>
              </a:ext>
            </a:extLst>
          </p:cNvPr>
          <p:cNvSpPr txBox="1"/>
          <p:nvPr/>
        </p:nvSpPr>
        <p:spPr>
          <a:xfrm>
            <a:off x="965326" y="2773172"/>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Показ текущих игровых очков</a:t>
            </a:r>
            <a:endParaRPr lang="ru-RU" sz="2500" kern="1200" noProof="0" dirty="0">
              <a:solidFill>
                <a:schemeClr val="bg1"/>
              </a:solidFill>
              <a:effectLst>
                <a:glow rad="152400">
                  <a:schemeClr val="bg1">
                    <a:alpha val="19000"/>
                  </a:schemeClr>
                </a:glow>
              </a:effectLst>
            </a:endParaRPr>
          </a:p>
        </p:txBody>
      </p:sp>
      <p:sp>
        <p:nvSpPr>
          <p:cNvPr id="25" name="TextBox 24">
            <a:extLst>
              <a:ext uri="{FF2B5EF4-FFF2-40B4-BE49-F238E27FC236}">
                <a16:creationId xmlns:a16="http://schemas.microsoft.com/office/drawing/2014/main" id="{C3D7ACD0-C7EB-44E2-B1B3-BA8F9EA468E5}"/>
              </a:ext>
            </a:extLst>
          </p:cNvPr>
          <p:cNvSpPr txBox="1"/>
          <p:nvPr/>
        </p:nvSpPr>
        <p:spPr>
          <a:xfrm>
            <a:off x="998196" y="3628755"/>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Показ подсказки к слову</a:t>
            </a:r>
            <a:endParaRPr lang="ru-RU" sz="2500" kern="1200" noProof="0" dirty="0">
              <a:solidFill>
                <a:schemeClr val="bg1"/>
              </a:solidFill>
              <a:effectLst>
                <a:glow rad="152400">
                  <a:schemeClr val="bg1">
                    <a:alpha val="19000"/>
                  </a:schemeClr>
                </a:glow>
              </a:effectLst>
            </a:endParaRPr>
          </a:p>
        </p:txBody>
      </p:sp>
      <p:sp>
        <p:nvSpPr>
          <p:cNvPr id="26" name="TextBox 25">
            <a:extLst>
              <a:ext uri="{FF2B5EF4-FFF2-40B4-BE49-F238E27FC236}">
                <a16:creationId xmlns:a16="http://schemas.microsoft.com/office/drawing/2014/main" id="{0360C3D1-8EDF-471E-86DE-4CB93C6FCCEF}"/>
              </a:ext>
            </a:extLst>
          </p:cNvPr>
          <p:cNvSpPr txBox="1"/>
          <p:nvPr/>
        </p:nvSpPr>
        <p:spPr>
          <a:xfrm>
            <a:off x="965326" y="4498209"/>
            <a:ext cx="560705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lvl="0" algn="ctr" defTabSz="1111250">
              <a:spcBef>
                <a:spcPct val="0"/>
              </a:spcBef>
              <a:spcAft>
                <a:spcPct val="35000"/>
              </a:spcAft>
            </a:pPr>
            <a:r>
              <a:rPr lang="ru-RU" sz="2500" dirty="0">
                <a:solidFill>
                  <a:schemeClr val="bg1"/>
                </a:solidFill>
                <a:effectLst>
                  <a:glow rad="152400">
                    <a:schemeClr val="bg1">
                      <a:alpha val="19000"/>
                    </a:schemeClr>
                  </a:glow>
                </a:effectLst>
              </a:rPr>
              <a:t>Показ уже введенных символов</a:t>
            </a:r>
            <a:endParaRPr lang="ru-RU" sz="2500" kern="1200" noProof="0" dirty="0">
              <a:solidFill>
                <a:schemeClr val="bg1"/>
              </a:solidFill>
              <a:effectLst>
                <a:glow rad="152400">
                  <a:schemeClr val="bg1">
                    <a:alpha val="19000"/>
                  </a:schemeClr>
                </a:glow>
              </a:effectLst>
            </a:endParaRPr>
          </a:p>
        </p:txBody>
      </p:sp>
      <p:sp>
        <p:nvSpPr>
          <p:cNvPr id="27" name="TextBox 26">
            <a:extLst>
              <a:ext uri="{FF2B5EF4-FFF2-40B4-BE49-F238E27FC236}">
                <a16:creationId xmlns:a16="http://schemas.microsoft.com/office/drawing/2014/main" id="{AD577116-3B02-475C-9BB4-8DA0211BD50A}"/>
              </a:ext>
            </a:extLst>
          </p:cNvPr>
          <p:cNvSpPr txBox="1"/>
          <p:nvPr/>
        </p:nvSpPr>
        <p:spPr>
          <a:xfrm>
            <a:off x="1021325" y="5241205"/>
            <a:ext cx="557418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a:lnSpc>
                <a:spcPct val="100000"/>
              </a:lnSpc>
              <a:spcBef>
                <a:spcPct val="0"/>
              </a:spcBef>
              <a:spcAft>
                <a:spcPct val="35000"/>
              </a:spcAft>
              <a:buNone/>
            </a:pPr>
            <a:r>
              <a:rPr lang="ru-RU" sz="2500" kern="1200" noProof="0" dirty="0">
                <a:solidFill>
                  <a:schemeClr val="bg1"/>
                </a:solidFill>
                <a:effectLst>
                  <a:glow rad="152400">
                    <a:schemeClr val="bg1">
                      <a:alpha val="19000"/>
                    </a:schemeClr>
                  </a:glow>
                </a:effectLst>
              </a:rPr>
              <a:t>Вывод количества букв на экран</a:t>
            </a:r>
          </a:p>
        </p:txBody>
      </p:sp>
      <p:sp>
        <p:nvSpPr>
          <p:cNvPr id="28" name="TextBox 27">
            <a:extLst>
              <a:ext uri="{FF2B5EF4-FFF2-40B4-BE49-F238E27FC236}">
                <a16:creationId xmlns:a16="http://schemas.microsoft.com/office/drawing/2014/main" id="{A7914977-2100-46C3-B8D3-A592C261E64E}"/>
              </a:ext>
            </a:extLst>
          </p:cNvPr>
          <p:cNvSpPr txBox="1"/>
          <p:nvPr/>
        </p:nvSpPr>
        <p:spPr>
          <a:xfrm>
            <a:off x="965326" y="6085945"/>
            <a:ext cx="5574180" cy="50336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8965" tIns="148965" rIns="148965" bIns="148965" numCol="1" spcCol="1270" rtlCol="0" anchor="ctr" anchorCtr="0">
            <a:noAutofit/>
          </a:bodyPr>
          <a:lstStyle/>
          <a:p>
            <a:pPr marL="0" lvl="0" indent="0" algn="ctr" defTabSz="1111250">
              <a:lnSpc>
                <a:spcPct val="100000"/>
              </a:lnSpc>
              <a:spcBef>
                <a:spcPct val="0"/>
              </a:spcBef>
              <a:spcAft>
                <a:spcPct val="35000"/>
              </a:spcAft>
              <a:buNone/>
            </a:pPr>
            <a:r>
              <a:rPr lang="ru-RU" sz="2500" kern="1200" noProof="0" dirty="0">
                <a:solidFill>
                  <a:schemeClr val="bg1"/>
                </a:solidFill>
                <a:effectLst>
                  <a:glow rad="152400">
                    <a:schemeClr val="bg1">
                      <a:alpha val="19000"/>
                    </a:schemeClr>
                  </a:glow>
                </a:effectLst>
              </a:rPr>
              <a:t>Вывод правильности ответа</a:t>
            </a:r>
          </a:p>
        </p:txBody>
      </p:sp>
    </p:spTree>
    <p:extLst>
      <p:ext uri="{BB962C8B-B14F-4D97-AF65-F5344CB8AC3E}">
        <p14:creationId xmlns:p14="http://schemas.microsoft.com/office/powerpoint/2010/main" val="16303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15115107-5DA3-4397-A1DA-67705DAE1EC2}"/>
              </a:ext>
            </a:extLst>
          </p:cNvPr>
          <p:cNvSpPr>
            <a:spLocks noGrp="1"/>
          </p:cNvSpPr>
          <p:nvPr>
            <p:ph type="title"/>
          </p:nvPr>
        </p:nvSpPr>
        <p:spPr>
          <a:xfrm>
            <a:off x="585276" y="2681103"/>
            <a:ext cx="3554460"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ru-RU" sz="2000" dirty="0">
                <a:solidFill>
                  <a:schemeClr val="bg1"/>
                </a:solidFill>
              </a:rPr>
              <a:t>Внешний вид пользовательского интерфейса</a:t>
            </a:r>
            <a:endParaRPr lang="ru-RU" sz="2000" dirty="0"/>
          </a:p>
        </p:txBody>
      </p:sp>
      <p:sp>
        <p:nvSpPr>
          <p:cNvPr id="11" name="Прямоугольник 10">
            <a:extLst>
              <a:ext uri="{FF2B5EF4-FFF2-40B4-BE49-F238E27FC236}">
                <a16:creationId xmlns:a16="http://schemas.microsoft.com/office/drawing/2014/main" id="{C8293653-2D81-4E92-8C11-35D18A45005E}"/>
              </a:ext>
            </a:extLst>
          </p:cNvPr>
          <p:cNvSpPr/>
          <p:nvPr/>
        </p:nvSpPr>
        <p:spPr>
          <a:xfrm>
            <a:off x="10059768" y="4445169"/>
            <a:ext cx="2514601" cy="830997"/>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3 – окно программы в режиме «Администратор»</a:t>
            </a:r>
            <a:endParaRPr lang="ru-RU" sz="1600" dirty="0">
              <a:solidFill>
                <a:srgbClr val="6F7174"/>
              </a:solidFill>
              <a:latin typeface="+mj-lt"/>
            </a:endParaRPr>
          </a:p>
        </p:txBody>
      </p:sp>
      <p:pic>
        <p:nvPicPr>
          <p:cNvPr id="3074" name="Рисунок 1">
            <a:extLst>
              <a:ext uri="{FF2B5EF4-FFF2-40B4-BE49-F238E27FC236}">
                <a16:creationId xmlns:a16="http://schemas.microsoft.com/office/drawing/2014/main" id="{92042D8C-FD46-40AA-8A34-643E60B85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33" y="191625"/>
            <a:ext cx="4800482" cy="317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Рисунок 1">
            <a:extLst>
              <a:ext uri="{FF2B5EF4-FFF2-40B4-BE49-F238E27FC236}">
                <a16:creationId xmlns:a16="http://schemas.microsoft.com/office/drawing/2014/main" id="{813EA4DC-5D4F-4F2C-A1C9-85B273909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133" y="3429000"/>
            <a:ext cx="4809814" cy="323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Прямоугольник 9">
            <a:extLst>
              <a:ext uri="{FF2B5EF4-FFF2-40B4-BE49-F238E27FC236}">
                <a16:creationId xmlns:a16="http://schemas.microsoft.com/office/drawing/2014/main" id="{52DFDCB6-6043-4779-A024-1C78E8407B99}"/>
              </a:ext>
            </a:extLst>
          </p:cNvPr>
          <p:cNvSpPr/>
          <p:nvPr/>
        </p:nvSpPr>
        <p:spPr>
          <a:xfrm>
            <a:off x="10059768" y="1369278"/>
            <a:ext cx="1960783" cy="830997"/>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2 – начальный экран приложения</a:t>
            </a:r>
            <a:endParaRPr lang="ru-RU" sz="1600" dirty="0">
              <a:solidFill>
                <a:srgbClr val="6F7174"/>
              </a:solidFill>
              <a:latin typeface="+mj-lt"/>
            </a:endParaRPr>
          </a:p>
        </p:txBody>
      </p:sp>
    </p:spTree>
    <p:extLst>
      <p:ext uri="{BB962C8B-B14F-4D97-AF65-F5344CB8AC3E}">
        <p14:creationId xmlns:p14="http://schemas.microsoft.com/office/powerpoint/2010/main" val="305717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ru-RU" sz="1800" dirty="0">
                <a:solidFill>
                  <a:schemeClr val="bg1"/>
                </a:solidFill>
              </a:rPr>
              <a:t>Внешний вид пользовательского интерфейса</a:t>
            </a:r>
            <a:endParaRPr lang="ru-RU" sz="1800" dirty="0">
              <a:solidFill>
                <a:srgbClr val="FFFFFF"/>
              </a:solidFill>
            </a:endParaRPr>
          </a:p>
        </p:txBody>
      </p:sp>
      <p:pic>
        <p:nvPicPr>
          <p:cNvPr id="4098" name="Рисунок 1">
            <a:extLst>
              <a:ext uri="{FF2B5EF4-FFF2-40B4-BE49-F238E27FC236}">
                <a16:creationId xmlns:a16="http://schemas.microsoft.com/office/drawing/2014/main" id="{588C0360-53BC-41FE-A743-58E337B6E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8" y="171449"/>
            <a:ext cx="4814887" cy="319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Рисунок 1">
            <a:extLst>
              <a:ext uri="{FF2B5EF4-FFF2-40B4-BE49-F238E27FC236}">
                <a16:creationId xmlns:a16="http://schemas.microsoft.com/office/drawing/2014/main" id="{E33A77E4-DC47-4DBD-A040-5B16338C1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687" y="3455781"/>
            <a:ext cx="4814888" cy="323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Прямоугольник 10">
            <a:extLst>
              <a:ext uri="{FF2B5EF4-FFF2-40B4-BE49-F238E27FC236}">
                <a16:creationId xmlns:a16="http://schemas.microsoft.com/office/drawing/2014/main" id="{48E1819A-1208-46F3-806A-DE6C443579E1}"/>
              </a:ext>
            </a:extLst>
          </p:cNvPr>
          <p:cNvSpPr/>
          <p:nvPr/>
        </p:nvSpPr>
        <p:spPr>
          <a:xfrm>
            <a:off x="356838" y="1388856"/>
            <a:ext cx="1960783" cy="584775"/>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4 – экран выбора категории</a:t>
            </a:r>
            <a:endParaRPr lang="ru-RU" sz="1600" dirty="0">
              <a:solidFill>
                <a:srgbClr val="6F7174"/>
              </a:solidFill>
              <a:latin typeface="+mj-lt"/>
            </a:endParaRPr>
          </a:p>
        </p:txBody>
      </p:sp>
      <p:sp>
        <p:nvSpPr>
          <p:cNvPr id="12" name="Прямоугольник 11">
            <a:extLst>
              <a:ext uri="{FF2B5EF4-FFF2-40B4-BE49-F238E27FC236}">
                <a16:creationId xmlns:a16="http://schemas.microsoft.com/office/drawing/2014/main" id="{5B5B5799-9335-4566-A7F1-65A927439009}"/>
              </a:ext>
            </a:extLst>
          </p:cNvPr>
          <p:cNvSpPr/>
          <p:nvPr/>
        </p:nvSpPr>
        <p:spPr>
          <a:xfrm>
            <a:off x="356839" y="4655666"/>
            <a:ext cx="1960783" cy="584775"/>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5 – Интерфейс игры</a:t>
            </a:r>
            <a:endParaRPr lang="ru-RU" sz="1600" dirty="0">
              <a:solidFill>
                <a:srgbClr val="6F7174"/>
              </a:solidFill>
              <a:latin typeface="+mj-lt"/>
            </a:endParaRPr>
          </a:p>
        </p:txBody>
      </p:sp>
    </p:spTree>
    <p:extLst>
      <p:ext uri="{BB962C8B-B14F-4D97-AF65-F5344CB8AC3E}">
        <p14:creationId xmlns:p14="http://schemas.microsoft.com/office/powerpoint/2010/main" val="176955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Прямоугольник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dirty="0"/>
          </a:p>
        </p:txBody>
      </p:sp>
      <p:sp>
        <p:nvSpPr>
          <p:cNvPr id="20" name="Прямоугольник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ru-RU" dirty="0"/>
          </a:p>
        </p:txBody>
      </p:sp>
      <p:sp>
        <p:nvSpPr>
          <p:cNvPr id="2" name="Заголовок 1">
            <a:extLst>
              <a:ext uri="{FF2B5EF4-FFF2-40B4-BE49-F238E27FC236}">
                <a16:creationId xmlns:a16="http://schemas.microsoft.com/office/drawing/2014/main" id="{15115107-5DA3-4397-A1DA-67705DAE1EC2}"/>
              </a:ext>
            </a:extLst>
          </p:cNvPr>
          <p:cNvSpPr>
            <a:spLocks noGrp="1"/>
          </p:cNvSpPr>
          <p:nvPr>
            <p:ph type="title"/>
          </p:nvPr>
        </p:nvSpPr>
        <p:spPr>
          <a:xfrm>
            <a:off x="585276" y="2681103"/>
            <a:ext cx="3554460"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ru-RU" sz="2000" dirty="0">
                <a:solidFill>
                  <a:schemeClr val="bg1"/>
                </a:solidFill>
              </a:rPr>
              <a:t>Внешний вид пользовательского интерфейса</a:t>
            </a:r>
            <a:endParaRPr lang="ru-RU" sz="2000" dirty="0"/>
          </a:p>
        </p:txBody>
      </p:sp>
      <p:sp>
        <p:nvSpPr>
          <p:cNvPr id="11" name="Прямоугольник 10">
            <a:extLst>
              <a:ext uri="{FF2B5EF4-FFF2-40B4-BE49-F238E27FC236}">
                <a16:creationId xmlns:a16="http://schemas.microsoft.com/office/drawing/2014/main" id="{C8293653-2D81-4E92-8C11-35D18A45005E}"/>
              </a:ext>
            </a:extLst>
          </p:cNvPr>
          <p:cNvSpPr/>
          <p:nvPr/>
        </p:nvSpPr>
        <p:spPr>
          <a:xfrm>
            <a:off x="10059768" y="4445169"/>
            <a:ext cx="2514601" cy="584775"/>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7 – экран поражения</a:t>
            </a:r>
            <a:endParaRPr lang="ru-RU" sz="1600" dirty="0">
              <a:solidFill>
                <a:srgbClr val="6F7174"/>
              </a:solidFill>
              <a:latin typeface="+mj-lt"/>
            </a:endParaRPr>
          </a:p>
        </p:txBody>
      </p:sp>
      <p:pic>
        <p:nvPicPr>
          <p:cNvPr id="3074" name="Рисунок 1">
            <a:extLst>
              <a:ext uri="{FF2B5EF4-FFF2-40B4-BE49-F238E27FC236}">
                <a16:creationId xmlns:a16="http://schemas.microsoft.com/office/drawing/2014/main" id="{92042D8C-FD46-40AA-8A34-643E60B85E22}"/>
              </a:ext>
            </a:extLst>
          </p:cNvPr>
          <p:cNvPicPr>
            <a:picLocks noChangeAspect="1" noChangeArrowheads="1"/>
          </p:cNvPicPr>
          <p:nvPr/>
        </p:nvPicPr>
        <p:blipFill>
          <a:blip r:embed="rId3"/>
          <a:srcRect/>
          <a:stretch/>
        </p:blipFill>
        <p:spPr bwMode="auto">
          <a:xfrm>
            <a:off x="5161514" y="191625"/>
            <a:ext cx="4733719" cy="317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Рисунок 1">
            <a:extLst>
              <a:ext uri="{FF2B5EF4-FFF2-40B4-BE49-F238E27FC236}">
                <a16:creationId xmlns:a16="http://schemas.microsoft.com/office/drawing/2014/main" id="{813EA4DC-5D4F-4F2C-A1C9-85B273909A51}"/>
              </a:ext>
            </a:extLst>
          </p:cNvPr>
          <p:cNvPicPr>
            <a:picLocks noChangeAspect="1" noChangeArrowheads="1"/>
          </p:cNvPicPr>
          <p:nvPr/>
        </p:nvPicPr>
        <p:blipFill>
          <a:blip r:embed="rId4"/>
          <a:srcRect/>
          <a:stretch/>
        </p:blipFill>
        <p:spPr bwMode="auto">
          <a:xfrm>
            <a:off x="5176421" y="3429000"/>
            <a:ext cx="4713237" cy="323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Прямоугольник 9">
            <a:extLst>
              <a:ext uri="{FF2B5EF4-FFF2-40B4-BE49-F238E27FC236}">
                <a16:creationId xmlns:a16="http://schemas.microsoft.com/office/drawing/2014/main" id="{52DFDCB6-6043-4779-A024-1C78E8407B99}"/>
              </a:ext>
            </a:extLst>
          </p:cNvPr>
          <p:cNvSpPr/>
          <p:nvPr/>
        </p:nvSpPr>
        <p:spPr>
          <a:xfrm>
            <a:off x="10059768" y="1369278"/>
            <a:ext cx="1960783" cy="584775"/>
          </a:xfrm>
          <a:prstGeom prst="rect">
            <a:avLst/>
          </a:prstGeom>
        </p:spPr>
        <p:txBody>
          <a:bodyPr wrap="square">
            <a:spAutoFit/>
          </a:bodyPr>
          <a:lstStyle/>
          <a:p>
            <a:r>
              <a:rPr lang="ru-RU" sz="1600" dirty="0">
                <a:solidFill>
                  <a:srgbClr val="6F7174"/>
                </a:solidFill>
                <a:latin typeface="+mj-lt"/>
                <a:ea typeface="Times New Roman" panose="02020603050405020304" pitchFamily="18" charset="0"/>
              </a:rPr>
              <a:t>Рисунок 6 – экран победы</a:t>
            </a:r>
            <a:endParaRPr lang="ru-RU" sz="1600" dirty="0">
              <a:solidFill>
                <a:srgbClr val="6F7174"/>
              </a:solidFill>
              <a:latin typeface="+mj-lt"/>
            </a:endParaRPr>
          </a:p>
        </p:txBody>
      </p:sp>
    </p:spTree>
    <p:extLst>
      <p:ext uri="{BB962C8B-B14F-4D97-AF65-F5344CB8AC3E}">
        <p14:creationId xmlns:p14="http://schemas.microsoft.com/office/powerpoint/2010/main" val="298666257"/>
      </p:ext>
    </p:extLst>
  </p:cSld>
  <p:clrMapOvr>
    <a:masterClrMapping/>
  </p:clrMapOvr>
</p:sld>
</file>

<file path=ppt/theme/theme1.xml><?xml version="1.0" encoding="utf-8"?>
<a:theme xmlns:a="http://schemas.openxmlformats.org/drawingml/2006/main" name="Посылка">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620ED59B-F67D-4B99-A0A7-E5237FF581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Шаблон «Посылка» для финансовой компании</Template>
  <TotalTime>0</TotalTime>
  <Words>350</Words>
  <Application>Microsoft Office PowerPoint</Application>
  <PresentationFormat>Широкоэкранный</PresentationFormat>
  <Paragraphs>62</Paragraphs>
  <Slides>11</Slides>
  <Notes>11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11</vt:i4>
      </vt:variant>
    </vt:vector>
  </HeadingPairs>
  <TitlesOfParts>
    <vt:vector size="17" baseType="lpstr">
      <vt:lpstr>Arial</vt:lpstr>
      <vt:lpstr>Calibri</vt:lpstr>
      <vt:lpstr>Corbel</vt:lpstr>
      <vt:lpstr>Gill Sans MT</vt:lpstr>
      <vt:lpstr>Times New Roman</vt:lpstr>
      <vt:lpstr>Посылка</vt:lpstr>
      <vt:lpstr> Разработка программного обеспечения для компьютерной игры «Поле чудес» </vt:lpstr>
      <vt:lpstr>Содержание</vt:lpstr>
      <vt:lpstr>ВВЕДЕНИЕ</vt:lpstr>
      <vt:lpstr>Средства разработки</vt:lpstr>
      <vt:lpstr>Функциональное назначение режима «Администратор»</vt:lpstr>
      <vt:lpstr>Функциональное назначение режима «игрок»</vt:lpstr>
      <vt:lpstr>Внешний вид пользовательского интерфейса</vt:lpstr>
      <vt:lpstr>Внешний вид пользовательского интерфейса</vt:lpstr>
      <vt:lpstr>Внешний вид пользовательского интерфейса</vt:lpstr>
      <vt:lpstr>Заключение</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2020-12-27T03:34:25Z</dcterms:created>
  <dcterms:modified xsi:type="dcterms:W3CDTF">2020-12-27T05:44:33Z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